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sldIdLst>
    <p:sldId id="259" r:id="rId2"/>
    <p:sldId id="260" r:id="rId3"/>
    <p:sldId id="257" r:id="rId4"/>
    <p:sldId id="264" r:id="rId5"/>
    <p:sldId id="263" r:id="rId6"/>
    <p:sldId id="267" r:id="rId7"/>
    <p:sldId id="266" r:id="rId8"/>
    <p:sldId id="268" r:id="rId9"/>
    <p:sldId id="269" r:id="rId10"/>
    <p:sldId id="270" r:id="rId11"/>
    <p:sldId id="271" r:id="rId12"/>
    <p:sldId id="272" r:id="rId13"/>
    <p:sldId id="273" r:id="rId14"/>
    <p:sldId id="274" r:id="rId15"/>
    <p:sldId id="282" r:id="rId16"/>
    <p:sldId id="283" r:id="rId17"/>
    <p:sldId id="284" r:id="rId18"/>
    <p:sldId id="275" r:id="rId19"/>
    <p:sldId id="276" r:id="rId20"/>
    <p:sldId id="277" r:id="rId21"/>
    <p:sldId id="278" r:id="rId22"/>
    <p:sldId id="279" r:id="rId23"/>
    <p:sldId id="280" r:id="rId24"/>
    <p:sldId id="281" r:id="rId25"/>
    <p:sldId id="285" r:id="rId26"/>
    <p:sldId id="286" r:id="rId27"/>
    <p:sldId id="28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94660"/>
  </p:normalViewPr>
  <p:slideViewPr>
    <p:cSldViewPr snapToGrid="0">
      <p:cViewPr varScale="1">
        <p:scale>
          <a:sx n="86" d="100"/>
          <a:sy n="86" d="100"/>
        </p:scale>
        <p:origin x="50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292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87884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25033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29342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6852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12111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3086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45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880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039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213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870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6276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456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069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862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137713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A64BC9-8EAE-4905-8B31-22CC5A25AC16}"/>
              </a:ext>
            </a:extLst>
          </p:cNvPr>
          <p:cNvSpPr>
            <a:spLocks noGrp="1"/>
          </p:cNvSpPr>
          <p:nvPr>
            <p:ph idx="1"/>
          </p:nvPr>
        </p:nvSpPr>
        <p:spPr>
          <a:xfrm>
            <a:off x="177553" y="266331"/>
            <a:ext cx="11887200" cy="6383044"/>
          </a:xfrm>
        </p:spPr>
        <p:txBody>
          <a:bodyPr>
            <a:normAutofit lnSpcReduction="10000"/>
          </a:bodyPr>
          <a:lstStyle/>
          <a:p>
            <a:pPr marL="0" indent="0" algn="ctr">
              <a:buNone/>
            </a:pPr>
            <a:r>
              <a:rPr lang="en-IN" sz="2800" b="1" dirty="0"/>
              <a:t>Unit – 3</a:t>
            </a:r>
          </a:p>
          <a:p>
            <a:pPr marL="0" indent="0" algn="ctr">
              <a:buNone/>
            </a:pPr>
            <a:r>
              <a:rPr lang="en-IN" sz="2800" b="1" dirty="0"/>
              <a:t>Foreign Exchange Market</a:t>
            </a:r>
          </a:p>
          <a:p>
            <a:pPr marL="0" indent="0">
              <a:buNone/>
            </a:pPr>
            <a:r>
              <a:rPr lang="en-IN" sz="2400" dirty="0"/>
              <a:t>  The foreign exchange market deals with the buying and selling of foreign currencies.</a:t>
            </a:r>
          </a:p>
          <a:p>
            <a:pPr marL="0" indent="0">
              <a:buNone/>
            </a:pPr>
            <a:r>
              <a:rPr lang="en-IN" sz="2400" dirty="0"/>
              <a:t>    The foreign exchange market is the market in which currencies of different currencies are bought and sold by the individuals, firms  banks and foreign exchange brokers.</a:t>
            </a:r>
          </a:p>
          <a:p>
            <a:pPr marL="0" indent="0">
              <a:buNone/>
            </a:pPr>
            <a:r>
              <a:rPr lang="en-IN" sz="2400" dirty="0"/>
              <a:t>  It is also known as Fx or Forex market. It is the place where currencies are traded.</a:t>
            </a:r>
          </a:p>
          <a:p>
            <a:pPr marL="0" indent="0">
              <a:buNone/>
            </a:pPr>
            <a:r>
              <a:rPr lang="en-IN" sz="2400" b="1" dirty="0"/>
              <a:t>Features:</a:t>
            </a:r>
          </a:p>
          <a:p>
            <a:pPr marL="0" indent="0">
              <a:buNone/>
            </a:pPr>
            <a:r>
              <a:rPr lang="en-IN" sz="2400" b="1" dirty="0"/>
              <a:t>1. Location:</a:t>
            </a:r>
          </a:p>
          <a:p>
            <a:pPr marL="0" indent="0">
              <a:buNone/>
            </a:pPr>
            <a:r>
              <a:rPr lang="en-IN" sz="2400" b="1" dirty="0"/>
              <a:t>   </a:t>
            </a:r>
            <a:r>
              <a:rPr lang="en-IN" sz="2400" dirty="0"/>
              <a:t> There is no single or centrally cleared market to deal in foreign exchange business. There are a number of interconnected market places where different currencies and instruments are traded.</a:t>
            </a:r>
          </a:p>
          <a:p>
            <a:pPr marL="0" indent="0">
              <a:buNone/>
            </a:pPr>
            <a:r>
              <a:rPr lang="en-IN" sz="2400" b="1" dirty="0"/>
              <a:t>    </a:t>
            </a:r>
            <a:r>
              <a:rPr lang="en-IN" sz="2400" dirty="0"/>
              <a:t>The main trading centres are London, New York city, Tokyo, Hong Kong, Singapore etc  </a:t>
            </a:r>
            <a:endParaRPr lang="en-IN" sz="2400" b="1" dirty="0"/>
          </a:p>
        </p:txBody>
      </p:sp>
    </p:spTree>
    <p:extLst>
      <p:ext uri="{BB962C8B-B14F-4D97-AF65-F5344CB8AC3E}">
        <p14:creationId xmlns:p14="http://schemas.microsoft.com/office/powerpoint/2010/main" val="3066514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D00FB-0659-4194-A7FC-F6949B4429E1}"/>
              </a:ext>
            </a:extLst>
          </p:cNvPr>
          <p:cNvSpPr>
            <a:spLocks noGrp="1"/>
          </p:cNvSpPr>
          <p:nvPr>
            <p:ph idx="1"/>
          </p:nvPr>
        </p:nvSpPr>
        <p:spPr>
          <a:xfrm>
            <a:off x="0" y="0"/>
            <a:ext cx="12038120" cy="6858000"/>
          </a:xfrm>
        </p:spPr>
        <p:txBody>
          <a:bodyPr>
            <a:normAutofit fontScale="40000" lnSpcReduction="20000"/>
          </a:bodyPr>
          <a:lstStyle/>
          <a:p>
            <a:pPr marL="0" indent="0">
              <a:buNone/>
            </a:pPr>
            <a:r>
              <a:rPr lang="en-IN" sz="3400" dirty="0"/>
              <a:t>      </a:t>
            </a:r>
            <a:r>
              <a:rPr lang="en-IN" sz="6000" dirty="0"/>
              <a:t>The availability of foreign currency is assured to the following main sources.</a:t>
            </a:r>
          </a:p>
          <a:p>
            <a:pPr marL="0" indent="0">
              <a:buNone/>
            </a:pPr>
            <a:r>
              <a:rPr lang="en-IN" sz="6000" b="1" dirty="0"/>
              <a:t>a.  Euro currency market:</a:t>
            </a:r>
          </a:p>
          <a:p>
            <a:pPr marL="0" indent="0">
              <a:buNone/>
            </a:pPr>
            <a:r>
              <a:rPr lang="en-IN" sz="6000" b="1" dirty="0"/>
              <a:t>     </a:t>
            </a:r>
            <a:r>
              <a:rPr lang="en-IN" sz="6000" dirty="0"/>
              <a:t>It is the  international financial  market, which specialises in the borrowing and lending of the U.S. dollars and other European currencies, outside their respective countries of issue. Its centres include London, Paris, Frankfurt, Zurich, etc.</a:t>
            </a:r>
          </a:p>
          <a:p>
            <a:pPr marL="0" indent="0">
              <a:buNone/>
            </a:pPr>
            <a:r>
              <a:rPr lang="en-IN" sz="6000" b="1" dirty="0"/>
              <a:t>b. Export Credit Facilities:</a:t>
            </a:r>
          </a:p>
          <a:p>
            <a:pPr marL="0" indent="0">
              <a:buNone/>
            </a:pPr>
            <a:r>
              <a:rPr lang="en-IN" sz="6000" dirty="0"/>
              <a:t>     These facilities are available by several countries through an institutional frame work in which the EXIM banks plays a vital role. </a:t>
            </a:r>
          </a:p>
          <a:p>
            <a:pPr marL="0" indent="0">
              <a:buNone/>
            </a:pPr>
            <a:r>
              <a:rPr lang="en-IN" sz="6000" b="1" dirty="0"/>
              <a:t>c. International Bond Market:</a:t>
            </a:r>
          </a:p>
          <a:p>
            <a:pPr marL="0" indent="0">
              <a:buNone/>
            </a:pPr>
            <a:r>
              <a:rPr lang="en-IN" sz="6000" dirty="0"/>
              <a:t>    This market provides facilities to raise long-term loans by using different types of instruments. It is famously known as Euro Bond Market.</a:t>
            </a:r>
          </a:p>
          <a:p>
            <a:pPr marL="0" indent="0">
              <a:buNone/>
            </a:pPr>
            <a:r>
              <a:rPr lang="en-IN" sz="6000" b="1" dirty="0"/>
              <a:t>d. International Financial Institutions:</a:t>
            </a:r>
          </a:p>
          <a:p>
            <a:pPr marL="0" indent="0">
              <a:buNone/>
            </a:pPr>
            <a:r>
              <a:rPr lang="en-IN" sz="6000" dirty="0"/>
              <a:t>     It includes IMF, World Bank, IFC, IDA, ADB ,etc. provides finance in foreign currencies.</a:t>
            </a:r>
          </a:p>
          <a:p>
            <a:pPr marL="0" indent="0">
              <a:buNone/>
            </a:pPr>
            <a:endParaRPr lang="en-IN" sz="6000" b="1" dirty="0"/>
          </a:p>
          <a:p>
            <a:pPr marL="0" indent="0">
              <a:buNone/>
            </a:pPr>
            <a:endParaRPr lang="en-IN" sz="6000" dirty="0"/>
          </a:p>
          <a:p>
            <a:pPr marL="457200" indent="-457200">
              <a:buAutoNum type="arabicPeriod" startAt="3"/>
            </a:pPr>
            <a:endParaRPr lang="en-IN" sz="6000" dirty="0"/>
          </a:p>
          <a:p>
            <a:pPr marL="0" indent="0">
              <a:buNone/>
            </a:pPr>
            <a:r>
              <a:rPr lang="en-IN" sz="2400" dirty="0"/>
              <a:t>   </a:t>
            </a:r>
          </a:p>
        </p:txBody>
      </p:sp>
    </p:spTree>
    <p:extLst>
      <p:ext uri="{BB962C8B-B14F-4D97-AF65-F5344CB8AC3E}">
        <p14:creationId xmlns:p14="http://schemas.microsoft.com/office/powerpoint/2010/main" val="136789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AA53AA-F2E5-4FE7-8486-A5727B56B153}"/>
              </a:ext>
            </a:extLst>
          </p:cNvPr>
          <p:cNvSpPr>
            <a:spLocks noGrp="1"/>
          </p:cNvSpPr>
          <p:nvPr>
            <p:ph idx="1"/>
          </p:nvPr>
        </p:nvSpPr>
        <p:spPr>
          <a:xfrm>
            <a:off x="177553" y="168676"/>
            <a:ext cx="11700769" cy="6498453"/>
          </a:xfrm>
        </p:spPr>
        <p:txBody>
          <a:bodyPr>
            <a:normAutofit/>
          </a:bodyPr>
          <a:lstStyle/>
          <a:p>
            <a:pPr marL="0" indent="0">
              <a:buNone/>
            </a:pPr>
            <a:r>
              <a:rPr lang="en-IN" sz="2400" b="1" dirty="0"/>
              <a:t>3</a:t>
            </a:r>
            <a:r>
              <a:rPr lang="en-IN" sz="2400" dirty="0"/>
              <a:t>.  </a:t>
            </a:r>
            <a:r>
              <a:rPr lang="en-IN" sz="2400" b="1" dirty="0"/>
              <a:t>Hedging Functions:</a:t>
            </a:r>
          </a:p>
          <a:p>
            <a:pPr marL="0" indent="0">
              <a:buNone/>
            </a:pPr>
            <a:r>
              <a:rPr lang="en-IN" sz="2400" b="1" dirty="0"/>
              <a:t> </a:t>
            </a:r>
            <a:r>
              <a:rPr lang="en-IN" sz="2400" dirty="0"/>
              <a:t>Hedging of foreign exchange risk is the another important function performed by the foreign exchange market. This function is performed by a way of providing facilities for buying and selling spot or forward exchange control.</a:t>
            </a:r>
          </a:p>
          <a:p>
            <a:pPr marL="0" indent="0">
              <a:buNone/>
            </a:pPr>
            <a:r>
              <a:rPr lang="en-IN" sz="2400" dirty="0"/>
              <a:t> In a forward exchange contract a banker or a customer or another banker entire into a contract to buy or sell a fixed amount of foreign currency on a specified future date, at a pre-determined rate of exchange.</a:t>
            </a:r>
          </a:p>
          <a:p>
            <a:pPr marL="0" indent="0">
              <a:buNone/>
            </a:pPr>
            <a:r>
              <a:rPr lang="en-IN" sz="2400" dirty="0"/>
              <a:t> In this way the exporters and importers can hedge their foreign exchange risk, arise from sudden and unexpected changes in foreign exchange rate.</a:t>
            </a:r>
          </a:p>
          <a:p>
            <a:pPr marL="0" indent="0">
              <a:buNone/>
            </a:pPr>
            <a:r>
              <a:rPr lang="en-IN" sz="2400" dirty="0"/>
              <a:t> Thus, the forward exchange contracts enable the banks, to fix exchange position in a foreign exchange market.</a:t>
            </a:r>
          </a:p>
          <a:p>
            <a:pPr marL="0" indent="0">
              <a:buNone/>
            </a:pPr>
            <a:r>
              <a:rPr lang="en-IN" sz="2400" dirty="0"/>
              <a:t>  </a:t>
            </a:r>
          </a:p>
        </p:txBody>
      </p:sp>
    </p:spTree>
    <p:extLst>
      <p:ext uri="{BB962C8B-B14F-4D97-AF65-F5344CB8AC3E}">
        <p14:creationId xmlns:p14="http://schemas.microsoft.com/office/powerpoint/2010/main" val="75552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AA53AA-F2E5-4FE7-8486-A5727B56B153}"/>
              </a:ext>
            </a:extLst>
          </p:cNvPr>
          <p:cNvSpPr>
            <a:spLocks noGrp="1"/>
          </p:cNvSpPr>
          <p:nvPr>
            <p:ph idx="1"/>
          </p:nvPr>
        </p:nvSpPr>
        <p:spPr>
          <a:xfrm>
            <a:off x="0" y="62144"/>
            <a:ext cx="12126897" cy="6795856"/>
          </a:xfrm>
        </p:spPr>
        <p:txBody>
          <a:bodyPr>
            <a:normAutofit/>
          </a:bodyPr>
          <a:lstStyle/>
          <a:p>
            <a:pPr marL="0" indent="0" algn="ctr">
              <a:buNone/>
            </a:pPr>
            <a:r>
              <a:rPr lang="en-IN" sz="2800" b="1" dirty="0"/>
              <a:t>Instruments Traded in Foreign Exchange Market:</a:t>
            </a:r>
          </a:p>
          <a:p>
            <a:pPr marL="0" indent="0">
              <a:buNone/>
            </a:pPr>
            <a:r>
              <a:rPr lang="en-IN" sz="2400" b="1" dirty="0"/>
              <a:t>1. Telegraphic transfer (TT):</a:t>
            </a:r>
          </a:p>
          <a:p>
            <a:pPr marL="0" indent="0">
              <a:buNone/>
            </a:pPr>
            <a:r>
              <a:rPr lang="en-IN" sz="2400" b="1" dirty="0"/>
              <a:t>   </a:t>
            </a:r>
            <a:r>
              <a:rPr lang="en-IN" sz="2400" dirty="0"/>
              <a:t>It is a quickest method of transferring money from one centre to another. A TT is an order for the payment of money sent by telegraph or cable. The customer purchasing a TT pays the money to the bank in the currency of his country. The bank informs it’s banking correspondent through oversees cable communication service to make payment in foreign currency to a specified payee.</a:t>
            </a:r>
          </a:p>
          <a:p>
            <a:pPr marL="0" indent="0">
              <a:buNone/>
            </a:pPr>
            <a:r>
              <a:rPr lang="en-IN" sz="2400" dirty="0"/>
              <a:t>  The cost of the telegram cable is included by the selling bank in the amount recovered.</a:t>
            </a:r>
          </a:p>
          <a:p>
            <a:pPr marL="0" indent="0">
              <a:buNone/>
            </a:pPr>
            <a:r>
              <a:rPr lang="en-IN" sz="2400" b="1" dirty="0"/>
              <a:t>Advantages:</a:t>
            </a:r>
          </a:p>
          <a:p>
            <a:pPr marL="457200" indent="-457200">
              <a:buFont typeface="+mj-lt"/>
              <a:buAutoNum type="arabicPeriod"/>
            </a:pPr>
            <a:r>
              <a:rPr lang="en-IN" sz="2400" dirty="0"/>
              <a:t>It is the quickest method of transferring funds from one country to another.</a:t>
            </a:r>
          </a:p>
          <a:p>
            <a:pPr marL="457200" indent="-457200">
              <a:buFont typeface="+mj-lt"/>
              <a:buAutoNum type="arabicPeriod"/>
            </a:pPr>
            <a:r>
              <a:rPr lang="en-IN" sz="2400" dirty="0"/>
              <a:t>There is no gain or loss of interest.</a:t>
            </a:r>
          </a:p>
          <a:p>
            <a:pPr marL="457200" indent="-457200">
              <a:buFont typeface="+mj-lt"/>
              <a:buAutoNum type="arabicPeriod"/>
            </a:pPr>
            <a:r>
              <a:rPr lang="en-IN" sz="2400" dirty="0"/>
              <a:t>There is no risk of loss of instrument in the transaction.</a:t>
            </a:r>
          </a:p>
          <a:p>
            <a:pPr marL="457200" indent="-457200">
              <a:buFont typeface="+mj-lt"/>
              <a:buAutoNum type="arabicPeriod"/>
            </a:pPr>
            <a:r>
              <a:rPr lang="en-IN" sz="2400" dirty="0"/>
              <a:t>It is the more safe and principal means of effecting international payment.  </a:t>
            </a:r>
            <a:endParaRPr lang="en-IN" sz="2400" b="1" dirty="0"/>
          </a:p>
          <a:p>
            <a:pPr marL="0" indent="0">
              <a:buNone/>
            </a:pPr>
            <a:endParaRPr lang="en-IN" sz="2400" b="1" dirty="0"/>
          </a:p>
        </p:txBody>
      </p:sp>
    </p:spTree>
    <p:extLst>
      <p:ext uri="{BB962C8B-B14F-4D97-AF65-F5344CB8AC3E}">
        <p14:creationId xmlns:p14="http://schemas.microsoft.com/office/powerpoint/2010/main" val="771239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AA53AA-F2E5-4FE7-8486-A5727B56B153}"/>
              </a:ext>
            </a:extLst>
          </p:cNvPr>
          <p:cNvSpPr>
            <a:spLocks noGrp="1"/>
          </p:cNvSpPr>
          <p:nvPr>
            <p:ph idx="1"/>
          </p:nvPr>
        </p:nvSpPr>
        <p:spPr>
          <a:xfrm>
            <a:off x="0" y="0"/>
            <a:ext cx="12191999" cy="6858000"/>
          </a:xfrm>
        </p:spPr>
        <p:txBody>
          <a:bodyPr>
            <a:normAutofit/>
          </a:bodyPr>
          <a:lstStyle/>
          <a:p>
            <a:pPr marL="0" indent="0">
              <a:buNone/>
            </a:pPr>
            <a:r>
              <a:rPr lang="en-IN" sz="2400" b="1" dirty="0"/>
              <a:t>2. Mail transfer: (MT)</a:t>
            </a:r>
          </a:p>
          <a:p>
            <a:pPr marL="0" indent="0">
              <a:buNone/>
            </a:pPr>
            <a:r>
              <a:rPr lang="en-IN" sz="2400" b="1" dirty="0"/>
              <a:t>    </a:t>
            </a:r>
            <a:r>
              <a:rPr lang="en-IN" sz="2400" dirty="0"/>
              <a:t>It is an order by a bank to it's a correspondent bank in abroad to pay a specific amount of money to a particular person. The instructions are sent by mail usually by air mail.</a:t>
            </a:r>
          </a:p>
          <a:p>
            <a:pPr marL="0" indent="0">
              <a:buNone/>
            </a:pPr>
            <a:r>
              <a:rPr lang="en-IN" sz="2400" dirty="0"/>
              <a:t> A mail-transfer is like a cheque effecting payment or transfer of funds but is not negotiable  or transferable.</a:t>
            </a:r>
          </a:p>
          <a:p>
            <a:pPr marL="0" indent="0">
              <a:buNone/>
            </a:pPr>
            <a:r>
              <a:rPr lang="en-IN" sz="2400" b="1" dirty="0"/>
              <a:t> Mail transfer has the following disadvantages:</a:t>
            </a:r>
          </a:p>
          <a:p>
            <a:pPr marL="457200" indent="-457200">
              <a:buAutoNum type="arabicPeriod"/>
            </a:pPr>
            <a:r>
              <a:rPr lang="en-IN" sz="2400" dirty="0"/>
              <a:t>It is time consuming as it takes much time to reach it’s destination.</a:t>
            </a:r>
          </a:p>
          <a:p>
            <a:pPr marL="457200" indent="-457200">
              <a:buAutoNum type="arabicPeriod"/>
            </a:pPr>
            <a:r>
              <a:rPr lang="en-IN" sz="2400" dirty="0"/>
              <a:t>There is loss of interest to the purchaser.</a:t>
            </a:r>
          </a:p>
          <a:p>
            <a:pPr marL="457200" indent="-457200">
              <a:buAutoNum type="arabicPeriod"/>
            </a:pPr>
            <a:r>
              <a:rPr lang="en-IN" sz="2400" dirty="0"/>
              <a:t>There is loss of instrument during transaction.</a:t>
            </a:r>
          </a:p>
          <a:p>
            <a:pPr marL="0" indent="0">
              <a:buNone/>
            </a:pPr>
            <a:r>
              <a:rPr lang="en-IN" sz="2400" b="1" dirty="0"/>
              <a:t>3. Bank drafts and cheques:</a:t>
            </a:r>
          </a:p>
          <a:p>
            <a:pPr marL="0" indent="0">
              <a:buNone/>
            </a:pPr>
            <a:r>
              <a:rPr lang="en-IN" sz="2400" dirty="0"/>
              <a:t>    A bank draft is a pay order issued by a bank on its own branch or correspondent bank abroad. The bank draft or demand draft is handed over to the buyer who sends it to the beneficiary. The beneficiary obtains payments on presentation to the bank on which the draft is drawn. </a:t>
            </a:r>
          </a:p>
        </p:txBody>
      </p:sp>
    </p:spTree>
    <p:extLst>
      <p:ext uri="{BB962C8B-B14F-4D97-AF65-F5344CB8AC3E}">
        <p14:creationId xmlns:p14="http://schemas.microsoft.com/office/powerpoint/2010/main" val="1661404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3124C2-9F32-4966-9203-F2A8C7FD9084}"/>
              </a:ext>
            </a:extLst>
          </p:cNvPr>
          <p:cNvSpPr>
            <a:spLocks noGrp="1"/>
          </p:cNvSpPr>
          <p:nvPr>
            <p:ph idx="1"/>
          </p:nvPr>
        </p:nvSpPr>
        <p:spPr>
          <a:xfrm>
            <a:off x="88777" y="204187"/>
            <a:ext cx="11904955" cy="6542842"/>
          </a:xfrm>
        </p:spPr>
        <p:txBody>
          <a:bodyPr>
            <a:normAutofit/>
          </a:bodyPr>
          <a:lstStyle/>
          <a:p>
            <a:pPr marL="0" indent="0">
              <a:buNone/>
            </a:pPr>
            <a:r>
              <a:rPr lang="en-IN" sz="2400" dirty="0"/>
              <a:t>    The name of the beneficiary is indicated on the draft or cheque. Banks charge commission for issuing  the bank draft and direct the branch manager of that country to pay the specified amount in foreign exchange to the beneficiary.</a:t>
            </a:r>
          </a:p>
          <a:p>
            <a:pPr marL="0" indent="0">
              <a:buNone/>
            </a:pPr>
            <a:r>
              <a:rPr lang="en-IN" sz="2400" dirty="0"/>
              <a:t>   It may be noted that a draft may be drawn in the currency of the country where the debtor resides.</a:t>
            </a:r>
          </a:p>
          <a:p>
            <a:pPr marL="0" indent="0">
              <a:buNone/>
            </a:pPr>
            <a:r>
              <a:rPr lang="en-IN" sz="2400" dirty="0"/>
              <a:t>  The drawback of remittances by draft or cheque is the risk of loss of draft or cheque in transit and delay in effecting the payment to the beneficiary. It involves the loss of interest as like mail transfer.</a:t>
            </a:r>
          </a:p>
          <a:p>
            <a:pPr marL="0" indent="0">
              <a:buNone/>
            </a:pPr>
            <a:r>
              <a:rPr lang="en-IN" sz="2400" b="1" dirty="0"/>
              <a:t>4.   Bill of exchange:</a:t>
            </a:r>
          </a:p>
          <a:p>
            <a:pPr marL="0" indent="0">
              <a:buNone/>
            </a:pPr>
            <a:r>
              <a:rPr lang="en-IN" sz="2400" dirty="0"/>
              <a:t>    It is a written order issued by the exporter through which the importer is directed to pay the specified amount in specific currency on a specified date to him or his representative.</a:t>
            </a:r>
          </a:p>
          <a:p>
            <a:pPr marL="0" indent="0">
              <a:buNone/>
            </a:pPr>
            <a:r>
              <a:rPr lang="en-IN" sz="2400" dirty="0"/>
              <a:t>    There are 3 parties involved in a bill of exchange, They are:</a:t>
            </a:r>
          </a:p>
          <a:p>
            <a:pPr marL="0" indent="0">
              <a:buNone/>
            </a:pPr>
            <a:r>
              <a:rPr lang="en-IN" sz="2400" dirty="0"/>
              <a:t>a.  The drawer    b.  The drawee      c.  The payee</a:t>
            </a:r>
          </a:p>
          <a:p>
            <a:pPr marL="0" indent="0">
              <a:buNone/>
            </a:pPr>
            <a:endParaRPr lang="en-IN" sz="2400" dirty="0"/>
          </a:p>
          <a:p>
            <a:pPr marL="0" indent="0">
              <a:buNone/>
            </a:pPr>
            <a:endParaRPr lang="en-IN" sz="2400" dirty="0"/>
          </a:p>
        </p:txBody>
      </p:sp>
    </p:spTree>
    <p:extLst>
      <p:ext uri="{BB962C8B-B14F-4D97-AF65-F5344CB8AC3E}">
        <p14:creationId xmlns:p14="http://schemas.microsoft.com/office/powerpoint/2010/main" val="2826649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CC536D9-EF92-4513-92BB-CFD2E6024B8E}"/>
              </a:ext>
            </a:extLst>
          </p:cNvPr>
          <p:cNvPicPr>
            <a:picLocks noGrp="1" noChangeAspect="1"/>
          </p:cNvPicPr>
          <p:nvPr>
            <p:ph idx="1"/>
          </p:nvPr>
        </p:nvPicPr>
        <p:blipFill>
          <a:blip r:embed="rId2"/>
          <a:stretch>
            <a:fillRect/>
          </a:stretch>
        </p:blipFill>
        <p:spPr>
          <a:xfrm>
            <a:off x="825623" y="701337"/>
            <a:ext cx="10653204" cy="5317724"/>
          </a:xfrm>
        </p:spPr>
      </p:pic>
    </p:spTree>
    <p:extLst>
      <p:ext uri="{BB962C8B-B14F-4D97-AF65-F5344CB8AC3E}">
        <p14:creationId xmlns:p14="http://schemas.microsoft.com/office/powerpoint/2010/main" val="1277305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3C3A766-294D-42B7-A7DB-E848607EF164}"/>
              </a:ext>
            </a:extLst>
          </p:cNvPr>
          <p:cNvPicPr>
            <a:picLocks noGrp="1" noChangeAspect="1"/>
          </p:cNvPicPr>
          <p:nvPr>
            <p:ph idx="1"/>
          </p:nvPr>
        </p:nvPicPr>
        <p:blipFill>
          <a:blip r:embed="rId2"/>
          <a:stretch>
            <a:fillRect/>
          </a:stretch>
        </p:blipFill>
        <p:spPr>
          <a:xfrm>
            <a:off x="1171852" y="479394"/>
            <a:ext cx="10315853" cy="5610688"/>
          </a:xfrm>
        </p:spPr>
      </p:pic>
    </p:spTree>
    <p:extLst>
      <p:ext uri="{BB962C8B-B14F-4D97-AF65-F5344CB8AC3E}">
        <p14:creationId xmlns:p14="http://schemas.microsoft.com/office/powerpoint/2010/main" val="3183049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E18FC6F-3214-4696-9FE7-327E79042DF8}"/>
              </a:ext>
            </a:extLst>
          </p:cNvPr>
          <p:cNvPicPr>
            <a:picLocks noGrp="1" noChangeAspect="1"/>
          </p:cNvPicPr>
          <p:nvPr>
            <p:ph idx="1"/>
          </p:nvPr>
        </p:nvPicPr>
        <p:blipFill>
          <a:blip r:embed="rId2"/>
          <a:stretch>
            <a:fillRect/>
          </a:stretch>
        </p:blipFill>
        <p:spPr>
          <a:xfrm>
            <a:off x="807868" y="310718"/>
            <a:ext cx="10449017" cy="6143348"/>
          </a:xfrm>
        </p:spPr>
      </p:pic>
    </p:spTree>
    <p:extLst>
      <p:ext uri="{BB962C8B-B14F-4D97-AF65-F5344CB8AC3E}">
        <p14:creationId xmlns:p14="http://schemas.microsoft.com/office/powerpoint/2010/main" val="314268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216326-BDDF-4300-93BB-890C80E3DABE}"/>
              </a:ext>
            </a:extLst>
          </p:cNvPr>
          <p:cNvSpPr>
            <a:spLocks noGrp="1"/>
          </p:cNvSpPr>
          <p:nvPr>
            <p:ph idx="1"/>
          </p:nvPr>
        </p:nvSpPr>
        <p:spPr>
          <a:xfrm>
            <a:off x="266329" y="168676"/>
            <a:ext cx="11700769" cy="6462943"/>
          </a:xfrm>
        </p:spPr>
        <p:txBody>
          <a:bodyPr>
            <a:normAutofit/>
          </a:bodyPr>
          <a:lstStyle/>
          <a:p>
            <a:pPr marL="0" indent="0">
              <a:buNone/>
            </a:pPr>
            <a:r>
              <a:rPr lang="en-IN" sz="2400" dirty="0"/>
              <a:t>      The drawer is the exporter or the future receiver of funds. </a:t>
            </a:r>
          </a:p>
          <a:p>
            <a:pPr marL="0" indent="0">
              <a:buNone/>
            </a:pPr>
            <a:r>
              <a:rPr lang="en-IN" sz="2400" dirty="0"/>
              <a:t>      The drawee is the person or the firm who is liable to pay the funds.</a:t>
            </a:r>
          </a:p>
          <a:p>
            <a:pPr marL="0" indent="0">
              <a:buNone/>
            </a:pPr>
            <a:r>
              <a:rPr lang="en-IN" sz="2400" dirty="0"/>
              <a:t>      The payee is the person who is entitled to receive the funds other than the drawer.</a:t>
            </a:r>
          </a:p>
          <a:p>
            <a:pPr marL="0" indent="0">
              <a:buNone/>
            </a:pPr>
            <a:r>
              <a:rPr lang="en-IN" sz="2400" dirty="0"/>
              <a:t>     An exporter prepares a bill of exchange which is drawn on an overseas importer or an a third party designated in the export   contract for the sum agreed.</a:t>
            </a:r>
          </a:p>
          <a:p>
            <a:pPr marL="0" indent="0">
              <a:buNone/>
            </a:pPr>
            <a:r>
              <a:rPr lang="en-IN" sz="2400" dirty="0"/>
              <a:t>     The bill of exchange is classified into sight draft and term draft. The Sight draft is payable at sight or on demand. But Term draft is payable at a fixed or determinable future time. It is also called as Usance bill.</a:t>
            </a:r>
          </a:p>
          <a:p>
            <a:pPr marL="0" indent="0">
              <a:buNone/>
            </a:pPr>
            <a:r>
              <a:rPr lang="en-IN" sz="2400" dirty="0"/>
              <a:t>     Further, bills are also classified into trade bills and bank bills. Trade bills arise out  of trade transactions, while bank bills include bank drafts and commercial bills which are accepted by the banks.</a:t>
            </a:r>
          </a:p>
        </p:txBody>
      </p:sp>
    </p:spTree>
    <p:extLst>
      <p:ext uri="{BB962C8B-B14F-4D97-AF65-F5344CB8AC3E}">
        <p14:creationId xmlns:p14="http://schemas.microsoft.com/office/powerpoint/2010/main" val="407401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EA0676-FABD-40AB-81FF-486FBC345B0F}"/>
              </a:ext>
            </a:extLst>
          </p:cNvPr>
          <p:cNvSpPr>
            <a:spLocks noGrp="1"/>
          </p:cNvSpPr>
          <p:nvPr>
            <p:ph idx="1"/>
          </p:nvPr>
        </p:nvSpPr>
        <p:spPr>
          <a:xfrm>
            <a:off x="248575" y="239698"/>
            <a:ext cx="11665257" cy="6454066"/>
          </a:xfrm>
        </p:spPr>
        <p:txBody>
          <a:bodyPr>
            <a:normAutofit lnSpcReduction="10000"/>
          </a:bodyPr>
          <a:lstStyle/>
          <a:p>
            <a:pPr marL="0" indent="0">
              <a:buNone/>
            </a:pPr>
            <a:r>
              <a:rPr lang="en-IN" dirty="0"/>
              <a:t> </a:t>
            </a:r>
            <a:r>
              <a:rPr lang="en-IN" sz="2400" b="1" dirty="0"/>
              <a:t>5.  Letter of Credit:</a:t>
            </a:r>
          </a:p>
          <a:p>
            <a:pPr marL="0" indent="0">
              <a:buNone/>
            </a:pPr>
            <a:r>
              <a:rPr lang="en-IN" sz="2400" dirty="0"/>
              <a:t>      It is a document issued by a banker of the importer. Through the letter of credit, the bank agrees to honour a draft drawn on the importer, subject to conditions.</a:t>
            </a:r>
          </a:p>
          <a:p>
            <a:pPr marL="0" indent="0">
              <a:buNone/>
            </a:pPr>
            <a:r>
              <a:rPr lang="en-IN" sz="2400" dirty="0"/>
              <a:t>    It is an instrument authorising a person to draw a bill or a cheque for a specific sum on the issuing bank at a specific time. An importer in a country requests his bank to open a credit in foreign currency in favour of his exporter at a bank in the foreign country. It is issued against the payment of amount by the importer or against  proper security.</a:t>
            </a:r>
          </a:p>
          <a:p>
            <a:pPr marL="0" indent="0">
              <a:buNone/>
            </a:pPr>
            <a:r>
              <a:rPr lang="en-IN" sz="2400" dirty="0"/>
              <a:t>     The letter of credit authorises the exporter to draw a draft under its terms and sell to a specified bank in his country. The LOC make the exporter willing to ship the goods to the importer for the payment is assumed by the bank.</a:t>
            </a:r>
          </a:p>
          <a:p>
            <a:pPr marL="0" indent="0">
              <a:buNone/>
            </a:pPr>
            <a:r>
              <a:rPr lang="en-IN" sz="2400" b="1" dirty="0"/>
              <a:t>6.   Bill of Lading:</a:t>
            </a:r>
          </a:p>
          <a:p>
            <a:pPr marL="0" indent="0">
              <a:buNone/>
            </a:pPr>
            <a:r>
              <a:rPr lang="en-IN" sz="2400" dirty="0"/>
              <a:t>    It is a shipping document issued to an exporter firm or its bank by the transport agency or the transporter. It is a evidence that the transporter is required to     deliver the goods to the importer in exchange for certain charges, as an evidence of the ownership of goods.</a:t>
            </a:r>
          </a:p>
        </p:txBody>
      </p:sp>
    </p:spTree>
    <p:extLst>
      <p:ext uri="{BB962C8B-B14F-4D97-AF65-F5344CB8AC3E}">
        <p14:creationId xmlns:p14="http://schemas.microsoft.com/office/powerpoint/2010/main" val="134072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A64BC9-8EAE-4905-8B31-22CC5A25AC16}"/>
              </a:ext>
            </a:extLst>
          </p:cNvPr>
          <p:cNvSpPr>
            <a:spLocks noGrp="1"/>
          </p:cNvSpPr>
          <p:nvPr>
            <p:ph idx="1"/>
          </p:nvPr>
        </p:nvSpPr>
        <p:spPr>
          <a:xfrm>
            <a:off x="177553" y="266331"/>
            <a:ext cx="11887200" cy="6383044"/>
          </a:xfrm>
        </p:spPr>
        <p:txBody>
          <a:bodyPr>
            <a:normAutofit lnSpcReduction="10000"/>
          </a:bodyPr>
          <a:lstStyle/>
          <a:p>
            <a:pPr marL="0" indent="0">
              <a:buNone/>
            </a:pPr>
            <a:r>
              <a:rPr lang="en-IN" sz="2400" b="1" dirty="0"/>
              <a:t>2. Size of the market:</a:t>
            </a:r>
          </a:p>
          <a:p>
            <a:pPr marL="0" indent="0">
              <a:buNone/>
            </a:pPr>
            <a:r>
              <a:rPr lang="en-IN" sz="2400" dirty="0"/>
              <a:t>  It constitutes the largest financial market. Trading between foreign exchange dealers are very large, involving hundreds of millions of dollars. It is most liquid  financial market in the world.</a:t>
            </a:r>
          </a:p>
          <a:p>
            <a:pPr marL="0" indent="0">
              <a:buNone/>
            </a:pPr>
            <a:r>
              <a:rPr lang="en-IN" sz="2400" b="1" dirty="0"/>
              <a:t>3. 24 hours market:</a:t>
            </a:r>
          </a:p>
          <a:p>
            <a:pPr marL="0" indent="0">
              <a:buNone/>
            </a:pPr>
            <a:r>
              <a:rPr lang="en-IN" sz="2400" dirty="0"/>
              <a:t>  The foreign exchange markets are situated throughout the different zones of the globe. When one market is closing, the other is beginning it operates. Thus any point of time one market or the other market is open.</a:t>
            </a:r>
          </a:p>
          <a:p>
            <a:pPr marL="0" indent="0">
              <a:buNone/>
            </a:pPr>
            <a:r>
              <a:rPr lang="en-IN" sz="2400" b="1" dirty="0"/>
              <a:t>4. Efficiency:</a:t>
            </a:r>
          </a:p>
          <a:p>
            <a:pPr marL="0" indent="0">
              <a:buNone/>
            </a:pPr>
            <a:r>
              <a:rPr lang="en-IN" sz="2400" dirty="0"/>
              <a:t>  The efficiency of the Forex market has been made possible by tremendous development in communication. Any development in any</a:t>
            </a:r>
            <a:r>
              <a:rPr lang="en-IN" sz="2400" b="1" dirty="0"/>
              <a:t> </a:t>
            </a:r>
            <a:r>
              <a:rPr lang="en-IN" sz="2400" dirty="0"/>
              <a:t>market is immediately received by the other markets across the globe. </a:t>
            </a:r>
          </a:p>
          <a:p>
            <a:pPr marL="0" indent="0">
              <a:buNone/>
            </a:pPr>
            <a:r>
              <a:rPr lang="en-IN" sz="2400" dirty="0"/>
              <a:t> </a:t>
            </a:r>
            <a:r>
              <a:rPr lang="en-IN" sz="2400" b="1" dirty="0"/>
              <a:t>5. Currencies traded:</a:t>
            </a:r>
          </a:p>
          <a:p>
            <a:pPr marL="0" indent="0">
              <a:buNone/>
            </a:pPr>
            <a:r>
              <a:rPr lang="en-IN" sz="2400" dirty="0"/>
              <a:t>The major currencies traded in foreign exchange market are Dollar, Euro, Yen, Pound, Australian Dollar, Swiss Franc, Indian rupee.</a:t>
            </a:r>
          </a:p>
          <a:p>
            <a:pPr marL="0" indent="0">
              <a:buNone/>
            </a:pPr>
            <a:endParaRPr lang="en-IN" sz="2400" dirty="0"/>
          </a:p>
        </p:txBody>
      </p:sp>
    </p:spTree>
    <p:extLst>
      <p:ext uri="{BB962C8B-B14F-4D97-AF65-F5344CB8AC3E}">
        <p14:creationId xmlns:p14="http://schemas.microsoft.com/office/powerpoint/2010/main" val="2777187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C22886-CA22-4DE4-BE5E-96B9B82B0DF7}"/>
              </a:ext>
            </a:extLst>
          </p:cNvPr>
          <p:cNvSpPr>
            <a:spLocks noGrp="1"/>
          </p:cNvSpPr>
          <p:nvPr>
            <p:ph idx="1"/>
          </p:nvPr>
        </p:nvSpPr>
        <p:spPr>
          <a:xfrm>
            <a:off x="1" y="62144"/>
            <a:ext cx="11975976" cy="6640497"/>
          </a:xfrm>
        </p:spPr>
        <p:txBody>
          <a:bodyPr>
            <a:normAutofit/>
          </a:bodyPr>
          <a:lstStyle/>
          <a:p>
            <a:pPr marL="0" indent="0" algn="ctr">
              <a:buNone/>
            </a:pPr>
            <a:r>
              <a:rPr lang="en-IN" sz="2800" b="1" dirty="0"/>
              <a:t>Methods of Quoting Exchange Rates:</a:t>
            </a:r>
          </a:p>
          <a:p>
            <a:pPr marL="0" indent="0">
              <a:buNone/>
            </a:pPr>
            <a:r>
              <a:rPr lang="en-IN" sz="2400" dirty="0"/>
              <a:t>    The rate of exchange for a currency is known from the quotation in the foreign exchange market. In foreign exchange dealing the rate of exchange can be quoted in two methods.</a:t>
            </a:r>
          </a:p>
          <a:p>
            <a:pPr marL="0" indent="0">
              <a:buNone/>
            </a:pPr>
            <a:r>
              <a:rPr lang="en-IN" sz="2400" b="1" dirty="0"/>
              <a:t>1. Direct Quotation: </a:t>
            </a:r>
            <a:r>
              <a:rPr lang="en-IN" sz="2400" b="1" dirty="0">
                <a:sym typeface="Wingdings" panose="05000000000000000000" pitchFamily="2" charset="2"/>
              </a:rPr>
              <a:t>(Buy low, Sell high)</a:t>
            </a:r>
          </a:p>
          <a:p>
            <a:pPr marL="0" indent="0">
              <a:buNone/>
            </a:pPr>
            <a:r>
              <a:rPr lang="en-IN" sz="2400" b="1" dirty="0">
                <a:sym typeface="Wingdings" panose="05000000000000000000" pitchFamily="2" charset="2"/>
              </a:rPr>
              <a:t>    </a:t>
            </a:r>
            <a:r>
              <a:rPr lang="en-IN" sz="2400" dirty="0">
                <a:sym typeface="Wingdings" panose="05000000000000000000" pitchFamily="2" charset="2"/>
              </a:rPr>
              <a:t>In this method, exchange rate is expressed as the price per unit of foreign currency in terms of the home currency.</a:t>
            </a:r>
            <a:r>
              <a:rPr lang="en-IN" sz="2400" b="1" dirty="0">
                <a:sym typeface="Wingdings" panose="05000000000000000000" pitchFamily="2" charset="2"/>
              </a:rPr>
              <a:t> </a:t>
            </a:r>
            <a:r>
              <a:rPr lang="en-IN" sz="2400" dirty="0">
                <a:sym typeface="Wingdings" panose="05000000000000000000" pitchFamily="2" charset="2"/>
              </a:rPr>
              <a:t>It is also known as home currency quotation.</a:t>
            </a:r>
          </a:p>
          <a:p>
            <a:pPr marL="0" indent="0">
              <a:buNone/>
            </a:pPr>
            <a:r>
              <a:rPr lang="en-IN" sz="2400" dirty="0">
                <a:sym typeface="Wingdings" panose="05000000000000000000" pitchFamily="2" charset="2"/>
              </a:rPr>
              <a:t>    Under the direct quotation, the number of units of foreign currency is kept constant and any</a:t>
            </a:r>
            <a:r>
              <a:rPr lang="en-IN" sz="2400" dirty="0"/>
              <a:t> change in the exchange rate will be made by changing the value of in terms of home currency. Under this method, home currency will be the variable unit.</a:t>
            </a:r>
          </a:p>
          <a:p>
            <a:pPr marL="0" indent="0">
              <a:buNone/>
            </a:pPr>
            <a:r>
              <a:rPr lang="en-IN" sz="2400" dirty="0"/>
              <a:t>For </a:t>
            </a:r>
            <a:r>
              <a:rPr lang="en-IN" sz="2400" dirty="0" err="1"/>
              <a:t>eg</a:t>
            </a:r>
            <a:r>
              <a:rPr lang="en-IN" sz="2400" dirty="0"/>
              <a:t>: 1 US Dollar= ₹ 71</a:t>
            </a:r>
          </a:p>
          <a:p>
            <a:pPr marL="0" indent="0">
              <a:buNone/>
            </a:pPr>
            <a:r>
              <a:rPr lang="en-IN" sz="2400" dirty="0"/>
              <a:t>            1 Euro= ₹ 78   </a:t>
            </a:r>
          </a:p>
          <a:p>
            <a:pPr marL="0" indent="0">
              <a:buNone/>
            </a:pPr>
            <a:r>
              <a:rPr lang="en-IN" sz="2400" dirty="0"/>
              <a:t>            1 Pound= ₹ 92</a:t>
            </a:r>
          </a:p>
          <a:p>
            <a:pPr marL="0" indent="0">
              <a:buNone/>
            </a:pPr>
            <a:endParaRPr lang="en-IN" sz="2400" dirty="0"/>
          </a:p>
        </p:txBody>
      </p:sp>
    </p:spTree>
    <p:extLst>
      <p:ext uri="{BB962C8B-B14F-4D97-AF65-F5344CB8AC3E}">
        <p14:creationId xmlns:p14="http://schemas.microsoft.com/office/powerpoint/2010/main" val="2331187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C22886-CA22-4DE4-BE5E-96B9B82B0DF7}"/>
              </a:ext>
            </a:extLst>
          </p:cNvPr>
          <p:cNvSpPr>
            <a:spLocks noGrp="1"/>
          </p:cNvSpPr>
          <p:nvPr>
            <p:ph idx="1"/>
          </p:nvPr>
        </p:nvSpPr>
        <p:spPr>
          <a:xfrm>
            <a:off x="142043" y="115410"/>
            <a:ext cx="11833933" cy="6587231"/>
          </a:xfrm>
        </p:spPr>
        <p:txBody>
          <a:bodyPr>
            <a:normAutofit/>
          </a:bodyPr>
          <a:lstStyle/>
          <a:p>
            <a:pPr marL="0" indent="0" algn="ctr">
              <a:buNone/>
            </a:pPr>
            <a:endParaRPr lang="en-IN" sz="2400" b="1" dirty="0"/>
          </a:p>
          <a:p>
            <a:pPr marL="0" indent="0" algn="ctr">
              <a:buNone/>
            </a:pPr>
            <a:endParaRPr lang="en-IN" sz="2400" b="1" dirty="0"/>
          </a:p>
          <a:p>
            <a:pPr marL="0" indent="0" algn="ctr">
              <a:buNone/>
            </a:pPr>
            <a:endParaRPr lang="en-IN" sz="2400" b="1" dirty="0"/>
          </a:p>
          <a:p>
            <a:pPr marL="0" indent="0" algn="ctr">
              <a:buNone/>
            </a:pPr>
            <a:endParaRPr lang="en-IN" sz="2400" b="1" dirty="0"/>
          </a:p>
          <a:p>
            <a:pPr marL="0" indent="0" algn="ctr">
              <a:buNone/>
            </a:pPr>
            <a:endParaRPr lang="en-IN" sz="2400" b="1" dirty="0"/>
          </a:p>
          <a:p>
            <a:pPr marL="0" indent="0" algn="ctr">
              <a:buNone/>
            </a:pPr>
            <a:endParaRPr lang="en-IN" sz="2400" b="1" dirty="0"/>
          </a:p>
          <a:p>
            <a:pPr marL="0" indent="0">
              <a:buNone/>
            </a:pPr>
            <a:endParaRPr lang="en-IN" sz="2400" b="1" dirty="0"/>
          </a:p>
          <a:p>
            <a:pPr marL="0" indent="0">
              <a:buNone/>
            </a:pPr>
            <a:r>
              <a:rPr lang="en-IN" sz="2400" b="1" dirty="0"/>
              <a:t>    </a:t>
            </a:r>
            <a:r>
              <a:rPr lang="en-IN" sz="2400" dirty="0"/>
              <a:t>In foreign exchange market, the banker buy the foreign currency at a lower rate and sells at a higher rate to earn a margin.</a:t>
            </a:r>
            <a:endParaRPr lang="en-IN" sz="2400" b="1" dirty="0"/>
          </a:p>
          <a:p>
            <a:pPr marL="0" indent="0">
              <a:buNone/>
            </a:pPr>
            <a:r>
              <a:rPr lang="en-IN" sz="2400" b="1" dirty="0"/>
              <a:t>    </a:t>
            </a:r>
            <a:r>
              <a:rPr lang="en-IN" sz="2400" dirty="0"/>
              <a:t>For example, a bank may buy U.S.$ from its customer for Rs. 71.94 and sell it to another customer at Rs. 72.14</a:t>
            </a:r>
          </a:p>
          <a:p>
            <a:pPr marL="0" indent="0">
              <a:buNone/>
            </a:pPr>
            <a:r>
              <a:rPr lang="en-IN" sz="2400" b="1" dirty="0"/>
              <a:t>   </a:t>
            </a:r>
          </a:p>
        </p:txBody>
      </p:sp>
      <p:sp>
        <p:nvSpPr>
          <p:cNvPr id="2" name="Rectangle 1">
            <a:extLst>
              <a:ext uri="{FF2B5EF4-FFF2-40B4-BE49-F238E27FC236}">
                <a16:creationId xmlns:a16="http://schemas.microsoft.com/office/drawing/2014/main" id="{B8CD461A-8B38-4088-B253-A5BDF01035E5}"/>
              </a:ext>
            </a:extLst>
          </p:cNvPr>
          <p:cNvSpPr/>
          <p:nvPr/>
        </p:nvSpPr>
        <p:spPr>
          <a:xfrm>
            <a:off x="363986" y="1038688"/>
            <a:ext cx="1198479" cy="5326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Buy low</a:t>
            </a:r>
          </a:p>
        </p:txBody>
      </p:sp>
      <p:sp>
        <p:nvSpPr>
          <p:cNvPr id="4" name="Rectangle 3">
            <a:extLst>
              <a:ext uri="{FF2B5EF4-FFF2-40B4-BE49-F238E27FC236}">
                <a16:creationId xmlns:a16="http://schemas.microsoft.com/office/drawing/2014/main" id="{6AE66A6A-34E4-4469-9806-ED4239FC62D3}"/>
              </a:ext>
            </a:extLst>
          </p:cNvPr>
          <p:cNvSpPr/>
          <p:nvPr/>
        </p:nvSpPr>
        <p:spPr>
          <a:xfrm>
            <a:off x="8646850" y="1029811"/>
            <a:ext cx="1198485" cy="5326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Sell high</a:t>
            </a:r>
          </a:p>
        </p:txBody>
      </p:sp>
      <p:cxnSp>
        <p:nvCxnSpPr>
          <p:cNvPr id="6" name="Straight Connector 5">
            <a:extLst>
              <a:ext uri="{FF2B5EF4-FFF2-40B4-BE49-F238E27FC236}">
                <a16:creationId xmlns:a16="http://schemas.microsoft.com/office/drawing/2014/main" id="{B87FE615-6C13-4B27-9E55-5A21C11D42C8}"/>
              </a:ext>
            </a:extLst>
          </p:cNvPr>
          <p:cNvCxnSpPr/>
          <p:nvPr/>
        </p:nvCxnSpPr>
        <p:spPr>
          <a:xfrm>
            <a:off x="745724" y="674703"/>
            <a:ext cx="8487053" cy="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Arrow Connector 7">
            <a:extLst>
              <a:ext uri="{FF2B5EF4-FFF2-40B4-BE49-F238E27FC236}">
                <a16:creationId xmlns:a16="http://schemas.microsoft.com/office/drawing/2014/main" id="{89822D97-F4E1-49B3-A696-33985EF32EA1}"/>
              </a:ext>
            </a:extLst>
          </p:cNvPr>
          <p:cNvCxnSpPr>
            <a:cxnSpLocks/>
          </p:cNvCxnSpPr>
          <p:nvPr/>
        </p:nvCxnSpPr>
        <p:spPr>
          <a:xfrm>
            <a:off x="736847" y="674703"/>
            <a:ext cx="0" cy="27520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a:extLst>
              <a:ext uri="{FF2B5EF4-FFF2-40B4-BE49-F238E27FC236}">
                <a16:creationId xmlns:a16="http://schemas.microsoft.com/office/drawing/2014/main" id="{37A42AE0-765A-4858-8577-CFCF979BB087}"/>
              </a:ext>
            </a:extLst>
          </p:cNvPr>
          <p:cNvCxnSpPr/>
          <p:nvPr/>
        </p:nvCxnSpPr>
        <p:spPr>
          <a:xfrm>
            <a:off x="9232777" y="674703"/>
            <a:ext cx="0" cy="27520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 name="Straight Arrow Connector 12">
            <a:extLst>
              <a:ext uri="{FF2B5EF4-FFF2-40B4-BE49-F238E27FC236}">
                <a16:creationId xmlns:a16="http://schemas.microsoft.com/office/drawing/2014/main" id="{CBD9D664-8BE8-4449-B4F0-9EB36EBE2859}"/>
              </a:ext>
            </a:extLst>
          </p:cNvPr>
          <p:cNvCxnSpPr>
            <a:cxnSpLocks/>
          </p:cNvCxnSpPr>
          <p:nvPr/>
        </p:nvCxnSpPr>
        <p:spPr>
          <a:xfrm>
            <a:off x="745724" y="1571348"/>
            <a:ext cx="0" cy="43500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5" name="Rectangle 14">
            <a:extLst>
              <a:ext uri="{FF2B5EF4-FFF2-40B4-BE49-F238E27FC236}">
                <a16:creationId xmlns:a16="http://schemas.microsoft.com/office/drawing/2014/main" id="{E63DCBA9-1D09-4458-A186-31309FDDA8C6}"/>
              </a:ext>
            </a:extLst>
          </p:cNvPr>
          <p:cNvSpPr/>
          <p:nvPr/>
        </p:nvSpPr>
        <p:spPr>
          <a:xfrm>
            <a:off x="363985" y="2037426"/>
            <a:ext cx="1988589" cy="9232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Pay lesser units of home currency</a:t>
            </a:r>
          </a:p>
        </p:txBody>
      </p:sp>
      <p:cxnSp>
        <p:nvCxnSpPr>
          <p:cNvPr id="17" name="Straight Arrow Connector 16">
            <a:extLst>
              <a:ext uri="{FF2B5EF4-FFF2-40B4-BE49-F238E27FC236}">
                <a16:creationId xmlns:a16="http://schemas.microsoft.com/office/drawing/2014/main" id="{32546D80-6EA5-4AD4-A51D-6AF18F7B5EF5}"/>
              </a:ext>
            </a:extLst>
          </p:cNvPr>
          <p:cNvCxnSpPr/>
          <p:nvPr/>
        </p:nvCxnSpPr>
        <p:spPr>
          <a:xfrm>
            <a:off x="2485748" y="2370338"/>
            <a:ext cx="118960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8" name="Rectangle 17">
            <a:extLst>
              <a:ext uri="{FF2B5EF4-FFF2-40B4-BE49-F238E27FC236}">
                <a16:creationId xmlns:a16="http://schemas.microsoft.com/office/drawing/2014/main" id="{EDA3D5CA-5E5C-493F-9C72-43BFDDE2254A}"/>
              </a:ext>
            </a:extLst>
          </p:cNvPr>
          <p:cNvSpPr/>
          <p:nvPr/>
        </p:nvSpPr>
        <p:spPr>
          <a:xfrm>
            <a:off x="3799643" y="1811045"/>
            <a:ext cx="2130640" cy="9232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For a fixed unit of foreign currency</a:t>
            </a:r>
          </a:p>
        </p:txBody>
      </p:sp>
      <p:sp>
        <p:nvSpPr>
          <p:cNvPr id="21" name="Rectangle 20">
            <a:extLst>
              <a:ext uri="{FF2B5EF4-FFF2-40B4-BE49-F238E27FC236}">
                <a16:creationId xmlns:a16="http://schemas.microsoft.com/office/drawing/2014/main" id="{7A844166-4660-46B6-8DD0-E96888FD8E04}"/>
              </a:ext>
            </a:extLst>
          </p:cNvPr>
          <p:cNvSpPr/>
          <p:nvPr/>
        </p:nvSpPr>
        <p:spPr>
          <a:xfrm>
            <a:off x="8220721" y="2006352"/>
            <a:ext cx="2317072" cy="8522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Receive more units of home currency</a:t>
            </a:r>
          </a:p>
        </p:txBody>
      </p:sp>
      <p:cxnSp>
        <p:nvCxnSpPr>
          <p:cNvPr id="25" name="Straight Connector 24">
            <a:extLst>
              <a:ext uri="{FF2B5EF4-FFF2-40B4-BE49-F238E27FC236}">
                <a16:creationId xmlns:a16="http://schemas.microsoft.com/office/drawing/2014/main" id="{9BDD6A9F-415C-4ABD-8DA2-282DBBB9B282}"/>
              </a:ext>
            </a:extLst>
          </p:cNvPr>
          <p:cNvCxnSpPr/>
          <p:nvPr/>
        </p:nvCxnSpPr>
        <p:spPr>
          <a:xfrm>
            <a:off x="6096000" y="2370338"/>
            <a:ext cx="1485530"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2DB3F033-E6BB-4EA4-A8B7-085CC40579DE}"/>
              </a:ext>
            </a:extLst>
          </p:cNvPr>
          <p:cNvCxnSpPr/>
          <p:nvPr/>
        </p:nvCxnSpPr>
        <p:spPr>
          <a:xfrm flipV="1">
            <a:off x="6096000" y="2281561"/>
            <a:ext cx="82858" cy="88777"/>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8412EAFD-A7F3-4ED8-9CCB-3AA22DB70823}"/>
              </a:ext>
            </a:extLst>
          </p:cNvPr>
          <p:cNvCxnSpPr>
            <a:cxnSpLocks/>
          </p:cNvCxnSpPr>
          <p:nvPr/>
        </p:nvCxnSpPr>
        <p:spPr>
          <a:xfrm flipH="1" flipV="1">
            <a:off x="6096000" y="2370339"/>
            <a:ext cx="82858" cy="88777"/>
          </a:xfrm>
          <a:prstGeom prst="line">
            <a:avLst/>
          </a:prstGeom>
        </p:spPr>
        <p:style>
          <a:lnRef idx="2">
            <a:schemeClr val="dk1"/>
          </a:lnRef>
          <a:fillRef idx="0">
            <a:schemeClr val="dk1"/>
          </a:fillRef>
          <a:effectRef idx="1">
            <a:schemeClr val="dk1"/>
          </a:effectRef>
          <a:fontRef idx="minor">
            <a:schemeClr val="tx1"/>
          </a:fontRef>
        </p:style>
      </p:cxnSp>
      <p:sp>
        <p:nvSpPr>
          <p:cNvPr id="32" name="Rectangle 31">
            <a:extLst>
              <a:ext uri="{FF2B5EF4-FFF2-40B4-BE49-F238E27FC236}">
                <a16:creationId xmlns:a16="http://schemas.microsoft.com/office/drawing/2014/main" id="{D6A3EB49-F7AD-48A0-879E-AA1BD3CA58AD}"/>
              </a:ext>
            </a:extLst>
          </p:cNvPr>
          <p:cNvSpPr/>
          <p:nvPr/>
        </p:nvSpPr>
        <p:spPr>
          <a:xfrm>
            <a:off x="4190260" y="119870"/>
            <a:ext cx="2396971" cy="377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b="1" dirty="0"/>
              <a:t>Direct Quotation</a:t>
            </a:r>
          </a:p>
        </p:txBody>
      </p:sp>
      <p:cxnSp>
        <p:nvCxnSpPr>
          <p:cNvPr id="34" name="Straight Connector 33">
            <a:extLst>
              <a:ext uri="{FF2B5EF4-FFF2-40B4-BE49-F238E27FC236}">
                <a16:creationId xmlns:a16="http://schemas.microsoft.com/office/drawing/2014/main" id="{739C347E-56D7-45F7-BD96-09A37A0734CB}"/>
              </a:ext>
            </a:extLst>
          </p:cNvPr>
          <p:cNvCxnSpPr>
            <a:cxnSpLocks/>
            <a:stCxn id="32" idx="2"/>
          </p:cNvCxnSpPr>
          <p:nvPr/>
        </p:nvCxnSpPr>
        <p:spPr>
          <a:xfrm flipH="1">
            <a:off x="5388745" y="497147"/>
            <a:ext cx="1" cy="17755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11465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D46B-CB28-4AAD-9EAF-71506BD43D2F}"/>
              </a:ext>
            </a:extLst>
          </p:cNvPr>
          <p:cNvSpPr>
            <a:spLocks noGrp="1"/>
          </p:cNvSpPr>
          <p:nvPr>
            <p:ph idx="1"/>
          </p:nvPr>
        </p:nvSpPr>
        <p:spPr>
          <a:xfrm>
            <a:off x="230819" y="124287"/>
            <a:ext cx="11647503" cy="6578354"/>
          </a:xfrm>
        </p:spPr>
        <p:txBody>
          <a:bodyPr>
            <a:normAutofit/>
          </a:bodyPr>
          <a:lstStyle/>
          <a:p>
            <a:pPr marL="457200" indent="-457200">
              <a:buAutoNum type="arabicPeriod" startAt="2"/>
            </a:pPr>
            <a:r>
              <a:rPr lang="en-IN" sz="2400" b="1" dirty="0"/>
              <a:t>Indirect Method  ( Buy high and Sell low ):</a:t>
            </a:r>
          </a:p>
          <a:p>
            <a:pPr marL="0" indent="0">
              <a:buNone/>
            </a:pPr>
            <a:r>
              <a:rPr lang="en-IN" sz="2400" dirty="0"/>
              <a:t>     Under this method, the foreign exchange rate is expressed as number of units of foreign currency per unit of home currency.</a:t>
            </a:r>
          </a:p>
          <a:p>
            <a:pPr marL="0" indent="0">
              <a:buNone/>
            </a:pPr>
            <a:r>
              <a:rPr lang="en-IN" sz="2400" dirty="0"/>
              <a:t>   In this method, home currency is kept constant and exchange rate is expressed as so many units of foreign currency quotation. </a:t>
            </a:r>
          </a:p>
          <a:p>
            <a:pPr marL="0" indent="0">
              <a:buNone/>
            </a:pPr>
            <a:r>
              <a:rPr lang="en-IN" sz="2400" dirty="0"/>
              <a:t>   Under this method, the foreign currency will be variable units. Any change in foreign exchange rate will be effected by change in the units of foreign currency.</a:t>
            </a:r>
          </a:p>
          <a:p>
            <a:pPr marL="0" indent="0">
              <a:buNone/>
            </a:pPr>
            <a:r>
              <a:rPr lang="en-IN" sz="2400" dirty="0"/>
              <a:t>For </a:t>
            </a:r>
            <a:r>
              <a:rPr lang="en-IN" sz="2400" dirty="0" err="1"/>
              <a:t>eg</a:t>
            </a:r>
            <a:r>
              <a:rPr lang="en-IN" sz="2400" dirty="0"/>
              <a:t>:</a:t>
            </a:r>
          </a:p>
          <a:p>
            <a:pPr marL="0" indent="0">
              <a:buNone/>
            </a:pPr>
            <a:r>
              <a:rPr lang="en-IN" sz="2400" dirty="0"/>
              <a:t>          ₹100=2.5 US</a:t>
            </a:r>
          </a:p>
          <a:p>
            <a:pPr marL="0" indent="0">
              <a:buNone/>
            </a:pPr>
            <a:r>
              <a:rPr lang="en-IN" sz="2400" dirty="0"/>
              <a:t>          ₹100=1.5 Pound</a:t>
            </a:r>
          </a:p>
          <a:p>
            <a:pPr marL="0" indent="0">
              <a:buNone/>
            </a:pPr>
            <a:r>
              <a:rPr lang="en-IN" sz="2400" dirty="0"/>
              <a:t>          ₹100=2.1 Euro</a:t>
            </a:r>
          </a:p>
          <a:p>
            <a:pPr marL="0" indent="0">
              <a:buNone/>
            </a:pPr>
            <a:endParaRPr lang="en-IN" sz="2400" dirty="0"/>
          </a:p>
        </p:txBody>
      </p:sp>
    </p:spTree>
    <p:extLst>
      <p:ext uri="{BB962C8B-B14F-4D97-AF65-F5344CB8AC3E}">
        <p14:creationId xmlns:p14="http://schemas.microsoft.com/office/powerpoint/2010/main" val="3018907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C22886-CA22-4DE4-BE5E-96B9B82B0DF7}"/>
              </a:ext>
            </a:extLst>
          </p:cNvPr>
          <p:cNvSpPr>
            <a:spLocks noGrp="1"/>
          </p:cNvSpPr>
          <p:nvPr>
            <p:ph idx="1"/>
          </p:nvPr>
        </p:nvSpPr>
        <p:spPr>
          <a:xfrm>
            <a:off x="142043" y="115410"/>
            <a:ext cx="11833933" cy="6587231"/>
          </a:xfrm>
        </p:spPr>
        <p:txBody>
          <a:bodyPr>
            <a:normAutofit/>
          </a:bodyPr>
          <a:lstStyle/>
          <a:p>
            <a:pPr marL="0" indent="0" algn="ctr">
              <a:buNone/>
            </a:pPr>
            <a:endParaRPr lang="en-IN" sz="2400" b="1" dirty="0"/>
          </a:p>
          <a:p>
            <a:pPr marL="0" indent="0" algn="ctr">
              <a:buNone/>
            </a:pPr>
            <a:endParaRPr lang="en-IN" sz="2400" b="1" dirty="0"/>
          </a:p>
          <a:p>
            <a:pPr marL="0" indent="0" algn="ctr">
              <a:buNone/>
            </a:pPr>
            <a:endParaRPr lang="en-IN" sz="2400" b="1" dirty="0"/>
          </a:p>
          <a:p>
            <a:pPr marL="0" indent="0" algn="ctr">
              <a:buNone/>
            </a:pPr>
            <a:endParaRPr lang="en-IN" sz="2400" b="1" dirty="0"/>
          </a:p>
          <a:p>
            <a:pPr marL="0" indent="0" algn="ctr">
              <a:buNone/>
            </a:pPr>
            <a:endParaRPr lang="en-IN" sz="2400" b="1" dirty="0"/>
          </a:p>
          <a:p>
            <a:pPr marL="0" indent="0" algn="ctr">
              <a:buNone/>
            </a:pPr>
            <a:endParaRPr lang="en-IN" sz="2400" b="1" dirty="0"/>
          </a:p>
          <a:p>
            <a:pPr marL="0" indent="0">
              <a:buNone/>
            </a:pPr>
            <a:r>
              <a:rPr lang="en-IN" sz="2400" dirty="0"/>
              <a:t>In this method, the banker buys the foreign currency at a higher price from a customer and sells at a lower price to another customer </a:t>
            </a:r>
          </a:p>
          <a:p>
            <a:pPr marL="0" indent="0">
              <a:buNone/>
            </a:pPr>
            <a:r>
              <a:rPr lang="en-IN" sz="2400" dirty="0"/>
              <a:t>For </a:t>
            </a:r>
            <a:r>
              <a:rPr lang="en-IN" sz="2400" dirty="0" err="1"/>
              <a:t>eg</a:t>
            </a:r>
            <a:r>
              <a:rPr lang="en-IN" sz="2400" dirty="0"/>
              <a:t> For ₹100 the bank may quote a selling rate of dollar 2.3290 and buying rate Dollar 2.3390</a:t>
            </a:r>
          </a:p>
          <a:p>
            <a:pPr marL="0" indent="0">
              <a:buNone/>
            </a:pPr>
            <a:r>
              <a:rPr lang="en-IN" sz="2400" dirty="0"/>
              <a:t>In India, till 1966. direct quotation was introduced. But after 1993, India has adopted direct quotation.</a:t>
            </a:r>
          </a:p>
          <a:p>
            <a:pPr marL="0" indent="0">
              <a:buNone/>
            </a:pPr>
            <a:r>
              <a:rPr lang="en-IN" sz="2400" dirty="0"/>
              <a:t> the indirect quotation is used in London. Both methods are used in USA.</a:t>
            </a:r>
          </a:p>
          <a:p>
            <a:pPr marL="0" indent="0">
              <a:buNone/>
            </a:pPr>
            <a:endParaRPr lang="en-IN" sz="2400" b="1" dirty="0"/>
          </a:p>
        </p:txBody>
      </p:sp>
      <p:sp>
        <p:nvSpPr>
          <p:cNvPr id="2" name="Rectangle 1">
            <a:extLst>
              <a:ext uri="{FF2B5EF4-FFF2-40B4-BE49-F238E27FC236}">
                <a16:creationId xmlns:a16="http://schemas.microsoft.com/office/drawing/2014/main" id="{B8CD461A-8B38-4088-B253-A5BDF01035E5}"/>
              </a:ext>
            </a:extLst>
          </p:cNvPr>
          <p:cNvSpPr/>
          <p:nvPr/>
        </p:nvSpPr>
        <p:spPr>
          <a:xfrm>
            <a:off x="363986" y="1038688"/>
            <a:ext cx="1198479" cy="5326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Buy high</a:t>
            </a:r>
          </a:p>
        </p:txBody>
      </p:sp>
      <p:sp>
        <p:nvSpPr>
          <p:cNvPr id="4" name="Rectangle 3">
            <a:extLst>
              <a:ext uri="{FF2B5EF4-FFF2-40B4-BE49-F238E27FC236}">
                <a16:creationId xmlns:a16="http://schemas.microsoft.com/office/drawing/2014/main" id="{6AE66A6A-34E4-4469-9806-ED4239FC62D3}"/>
              </a:ext>
            </a:extLst>
          </p:cNvPr>
          <p:cNvSpPr/>
          <p:nvPr/>
        </p:nvSpPr>
        <p:spPr>
          <a:xfrm>
            <a:off x="8646850" y="1029811"/>
            <a:ext cx="1198485" cy="5326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Sell low</a:t>
            </a:r>
          </a:p>
        </p:txBody>
      </p:sp>
      <p:cxnSp>
        <p:nvCxnSpPr>
          <p:cNvPr id="6" name="Straight Connector 5">
            <a:extLst>
              <a:ext uri="{FF2B5EF4-FFF2-40B4-BE49-F238E27FC236}">
                <a16:creationId xmlns:a16="http://schemas.microsoft.com/office/drawing/2014/main" id="{B87FE615-6C13-4B27-9E55-5A21C11D42C8}"/>
              </a:ext>
            </a:extLst>
          </p:cNvPr>
          <p:cNvCxnSpPr/>
          <p:nvPr/>
        </p:nvCxnSpPr>
        <p:spPr>
          <a:xfrm>
            <a:off x="745724" y="674703"/>
            <a:ext cx="8487053" cy="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Arrow Connector 7">
            <a:extLst>
              <a:ext uri="{FF2B5EF4-FFF2-40B4-BE49-F238E27FC236}">
                <a16:creationId xmlns:a16="http://schemas.microsoft.com/office/drawing/2014/main" id="{89822D97-F4E1-49B3-A696-33985EF32EA1}"/>
              </a:ext>
            </a:extLst>
          </p:cNvPr>
          <p:cNvCxnSpPr>
            <a:cxnSpLocks/>
          </p:cNvCxnSpPr>
          <p:nvPr/>
        </p:nvCxnSpPr>
        <p:spPr>
          <a:xfrm>
            <a:off x="736847" y="674703"/>
            <a:ext cx="0" cy="27520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a:extLst>
              <a:ext uri="{FF2B5EF4-FFF2-40B4-BE49-F238E27FC236}">
                <a16:creationId xmlns:a16="http://schemas.microsoft.com/office/drawing/2014/main" id="{37A42AE0-765A-4858-8577-CFCF979BB087}"/>
              </a:ext>
            </a:extLst>
          </p:cNvPr>
          <p:cNvCxnSpPr/>
          <p:nvPr/>
        </p:nvCxnSpPr>
        <p:spPr>
          <a:xfrm>
            <a:off x="9232777" y="674703"/>
            <a:ext cx="0" cy="27520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 name="Straight Arrow Connector 12">
            <a:extLst>
              <a:ext uri="{FF2B5EF4-FFF2-40B4-BE49-F238E27FC236}">
                <a16:creationId xmlns:a16="http://schemas.microsoft.com/office/drawing/2014/main" id="{CBD9D664-8BE8-4449-B4F0-9EB36EBE2859}"/>
              </a:ext>
            </a:extLst>
          </p:cNvPr>
          <p:cNvCxnSpPr>
            <a:cxnSpLocks/>
          </p:cNvCxnSpPr>
          <p:nvPr/>
        </p:nvCxnSpPr>
        <p:spPr>
          <a:xfrm>
            <a:off x="745724" y="1571348"/>
            <a:ext cx="0" cy="43500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5" name="Rectangle 14">
            <a:extLst>
              <a:ext uri="{FF2B5EF4-FFF2-40B4-BE49-F238E27FC236}">
                <a16:creationId xmlns:a16="http://schemas.microsoft.com/office/drawing/2014/main" id="{E63DCBA9-1D09-4458-A186-31309FDDA8C6}"/>
              </a:ext>
            </a:extLst>
          </p:cNvPr>
          <p:cNvSpPr/>
          <p:nvPr/>
        </p:nvSpPr>
        <p:spPr>
          <a:xfrm>
            <a:off x="363985" y="2037426"/>
            <a:ext cx="1988589" cy="9232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Acquire more units of foreign currency</a:t>
            </a:r>
          </a:p>
        </p:txBody>
      </p:sp>
      <p:cxnSp>
        <p:nvCxnSpPr>
          <p:cNvPr id="17" name="Straight Arrow Connector 16">
            <a:extLst>
              <a:ext uri="{FF2B5EF4-FFF2-40B4-BE49-F238E27FC236}">
                <a16:creationId xmlns:a16="http://schemas.microsoft.com/office/drawing/2014/main" id="{32546D80-6EA5-4AD4-A51D-6AF18F7B5EF5}"/>
              </a:ext>
            </a:extLst>
          </p:cNvPr>
          <p:cNvCxnSpPr/>
          <p:nvPr/>
        </p:nvCxnSpPr>
        <p:spPr>
          <a:xfrm>
            <a:off x="2485748" y="2370338"/>
            <a:ext cx="118960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8" name="Rectangle 17">
            <a:extLst>
              <a:ext uri="{FF2B5EF4-FFF2-40B4-BE49-F238E27FC236}">
                <a16:creationId xmlns:a16="http://schemas.microsoft.com/office/drawing/2014/main" id="{EDA3D5CA-5E5C-493F-9C72-43BFDDE2254A}"/>
              </a:ext>
            </a:extLst>
          </p:cNvPr>
          <p:cNvSpPr/>
          <p:nvPr/>
        </p:nvSpPr>
        <p:spPr>
          <a:xfrm>
            <a:off x="3799643" y="1811045"/>
            <a:ext cx="2130640" cy="9232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For a fixed unit of home currency</a:t>
            </a:r>
          </a:p>
        </p:txBody>
      </p:sp>
      <p:sp>
        <p:nvSpPr>
          <p:cNvPr id="21" name="Rectangle 20">
            <a:extLst>
              <a:ext uri="{FF2B5EF4-FFF2-40B4-BE49-F238E27FC236}">
                <a16:creationId xmlns:a16="http://schemas.microsoft.com/office/drawing/2014/main" id="{7A844166-4660-46B6-8DD0-E96888FD8E04}"/>
              </a:ext>
            </a:extLst>
          </p:cNvPr>
          <p:cNvSpPr/>
          <p:nvPr/>
        </p:nvSpPr>
        <p:spPr>
          <a:xfrm>
            <a:off x="8007658" y="2006352"/>
            <a:ext cx="2530135" cy="8522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000" dirty="0"/>
              <a:t>Part with lesser units of foreign currency</a:t>
            </a:r>
          </a:p>
        </p:txBody>
      </p:sp>
      <p:cxnSp>
        <p:nvCxnSpPr>
          <p:cNvPr id="25" name="Straight Connector 24">
            <a:extLst>
              <a:ext uri="{FF2B5EF4-FFF2-40B4-BE49-F238E27FC236}">
                <a16:creationId xmlns:a16="http://schemas.microsoft.com/office/drawing/2014/main" id="{9BDD6A9F-415C-4ABD-8DA2-282DBBB9B282}"/>
              </a:ext>
            </a:extLst>
          </p:cNvPr>
          <p:cNvCxnSpPr/>
          <p:nvPr/>
        </p:nvCxnSpPr>
        <p:spPr>
          <a:xfrm>
            <a:off x="6096000" y="2370338"/>
            <a:ext cx="1485530"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2DB3F033-E6BB-4EA4-A8B7-085CC40579DE}"/>
              </a:ext>
            </a:extLst>
          </p:cNvPr>
          <p:cNvCxnSpPr/>
          <p:nvPr/>
        </p:nvCxnSpPr>
        <p:spPr>
          <a:xfrm flipV="1">
            <a:off x="6096000" y="2281561"/>
            <a:ext cx="82858" cy="88777"/>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8412EAFD-A7F3-4ED8-9CCB-3AA22DB70823}"/>
              </a:ext>
            </a:extLst>
          </p:cNvPr>
          <p:cNvCxnSpPr>
            <a:cxnSpLocks/>
          </p:cNvCxnSpPr>
          <p:nvPr/>
        </p:nvCxnSpPr>
        <p:spPr>
          <a:xfrm flipH="1" flipV="1">
            <a:off x="6096000" y="2370339"/>
            <a:ext cx="82858" cy="88777"/>
          </a:xfrm>
          <a:prstGeom prst="line">
            <a:avLst/>
          </a:prstGeom>
        </p:spPr>
        <p:style>
          <a:lnRef idx="2">
            <a:schemeClr val="dk1"/>
          </a:lnRef>
          <a:fillRef idx="0">
            <a:schemeClr val="dk1"/>
          </a:fillRef>
          <a:effectRef idx="1">
            <a:schemeClr val="dk1"/>
          </a:effectRef>
          <a:fontRef idx="minor">
            <a:schemeClr val="tx1"/>
          </a:fontRef>
        </p:style>
      </p:cxnSp>
      <p:sp>
        <p:nvSpPr>
          <p:cNvPr id="32" name="Rectangle 31">
            <a:extLst>
              <a:ext uri="{FF2B5EF4-FFF2-40B4-BE49-F238E27FC236}">
                <a16:creationId xmlns:a16="http://schemas.microsoft.com/office/drawing/2014/main" id="{D6A3EB49-F7AD-48A0-879E-AA1BD3CA58AD}"/>
              </a:ext>
            </a:extLst>
          </p:cNvPr>
          <p:cNvSpPr/>
          <p:nvPr/>
        </p:nvSpPr>
        <p:spPr>
          <a:xfrm>
            <a:off x="4190260" y="119870"/>
            <a:ext cx="2396971" cy="377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b="1" dirty="0"/>
              <a:t>Indirect Quotation</a:t>
            </a:r>
          </a:p>
        </p:txBody>
      </p:sp>
      <p:cxnSp>
        <p:nvCxnSpPr>
          <p:cNvPr id="34" name="Straight Connector 33">
            <a:extLst>
              <a:ext uri="{FF2B5EF4-FFF2-40B4-BE49-F238E27FC236}">
                <a16:creationId xmlns:a16="http://schemas.microsoft.com/office/drawing/2014/main" id="{739C347E-56D7-45F7-BD96-09A37A0734CB}"/>
              </a:ext>
            </a:extLst>
          </p:cNvPr>
          <p:cNvCxnSpPr>
            <a:cxnSpLocks/>
            <a:stCxn id="32" idx="2"/>
          </p:cNvCxnSpPr>
          <p:nvPr/>
        </p:nvCxnSpPr>
        <p:spPr>
          <a:xfrm flipH="1">
            <a:off x="5388745" y="497147"/>
            <a:ext cx="1" cy="177556"/>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Arrow Connector 6">
            <a:extLst>
              <a:ext uri="{FF2B5EF4-FFF2-40B4-BE49-F238E27FC236}">
                <a16:creationId xmlns:a16="http://schemas.microsoft.com/office/drawing/2014/main" id="{24203171-9F14-4A50-93B0-18086EA8E2C5}"/>
              </a:ext>
            </a:extLst>
          </p:cNvPr>
          <p:cNvCxnSpPr>
            <a:cxnSpLocks/>
            <a:stCxn id="4" idx="2"/>
          </p:cNvCxnSpPr>
          <p:nvPr/>
        </p:nvCxnSpPr>
        <p:spPr>
          <a:xfrm>
            <a:off x="9246093" y="1562471"/>
            <a:ext cx="0" cy="33735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96450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D46B-CB28-4AAD-9EAF-71506BD43D2F}"/>
              </a:ext>
            </a:extLst>
          </p:cNvPr>
          <p:cNvSpPr>
            <a:spLocks noGrp="1"/>
          </p:cNvSpPr>
          <p:nvPr>
            <p:ph idx="1"/>
          </p:nvPr>
        </p:nvSpPr>
        <p:spPr>
          <a:xfrm>
            <a:off x="150921" y="124287"/>
            <a:ext cx="11727402" cy="6578354"/>
          </a:xfrm>
        </p:spPr>
        <p:txBody>
          <a:bodyPr>
            <a:normAutofit/>
          </a:bodyPr>
          <a:lstStyle/>
          <a:p>
            <a:pPr marL="0" indent="0">
              <a:buNone/>
            </a:pPr>
            <a:r>
              <a:rPr lang="en-IN" sz="2400" b="1" dirty="0"/>
              <a:t>FEDAI ( Foreign Exchange Dealers Association of India ):</a:t>
            </a:r>
          </a:p>
          <a:p>
            <a:pPr marL="0" indent="0">
              <a:buNone/>
            </a:pPr>
            <a:r>
              <a:rPr lang="en-IN" sz="2400" dirty="0"/>
              <a:t>     It is the association of all dealers in foreign exchange which determines rules and regulation relating to day to day transaction in foreign  exchange business in India.</a:t>
            </a:r>
          </a:p>
          <a:p>
            <a:pPr marL="0" indent="0">
              <a:buNone/>
            </a:pPr>
            <a:r>
              <a:rPr lang="en-IN" sz="2400" dirty="0"/>
              <a:t>  It was formed  with the approval RBI in 1958. It act as a self regulatory body and is incorporated under the section 25 the Companies Act 1956. </a:t>
            </a:r>
          </a:p>
          <a:p>
            <a:pPr marL="0" indent="0">
              <a:buNone/>
            </a:pPr>
            <a:r>
              <a:rPr lang="en-IN" sz="2400" dirty="0"/>
              <a:t>   Its major activities include framing of rule, governing the conduct of inter-bank  foreign exchange business among banks and the public and works with RBI for reforms and development of Forex market.</a:t>
            </a:r>
          </a:p>
          <a:p>
            <a:pPr marL="0" indent="0">
              <a:buNone/>
            </a:pPr>
            <a:r>
              <a:rPr lang="en-IN" sz="2400" dirty="0"/>
              <a:t>  All public sector banks, foreign banks, private sector and co-operative banks and certain financial institutions are the members of FEDAI.</a:t>
            </a:r>
          </a:p>
          <a:p>
            <a:pPr marL="0" indent="0">
              <a:buNone/>
            </a:pPr>
            <a:r>
              <a:rPr lang="en-IN" sz="2400" dirty="0"/>
              <a:t>  It has its headquarter in Mumbai and local offices at Bengaluru, Kolkata, Chennai and Delhi.</a:t>
            </a:r>
          </a:p>
          <a:p>
            <a:pPr marL="0" indent="0">
              <a:buNone/>
            </a:pPr>
            <a:r>
              <a:rPr lang="en-IN" sz="2400" dirty="0"/>
              <a:t>  </a:t>
            </a:r>
          </a:p>
        </p:txBody>
      </p:sp>
    </p:spTree>
    <p:extLst>
      <p:ext uri="{BB962C8B-B14F-4D97-AF65-F5344CB8AC3E}">
        <p14:creationId xmlns:p14="http://schemas.microsoft.com/office/powerpoint/2010/main" val="3803176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D46B-CB28-4AAD-9EAF-71506BD43D2F}"/>
              </a:ext>
            </a:extLst>
          </p:cNvPr>
          <p:cNvSpPr>
            <a:spLocks noGrp="1"/>
          </p:cNvSpPr>
          <p:nvPr>
            <p:ph idx="1"/>
          </p:nvPr>
        </p:nvSpPr>
        <p:spPr>
          <a:xfrm>
            <a:off x="150921" y="124287"/>
            <a:ext cx="11727402" cy="6578354"/>
          </a:xfrm>
        </p:spPr>
        <p:txBody>
          <a:bodyPr>
            <a:normAutofit/>
          </a:bodyPr>
          <a:lstStyle/>
          <a:p>
            <a:pPr marL="0" indent="0">
              <a:buNone/>
            </a:pPr>
            <a:r>
              <a:rPr lang="en-IN" sz="2400" b="1" dirty="0"/>
              <a:t>Management</a:t>
            </a:r>
          </a:p>
          <a:p>
            <a:pPr marL="0" indent="0">
              <a:buNone/>
            </a:pPr>
            <a:r>
              <a:rPr lang="en-IN" sz="2400" dirty="0"/>
              <a:t>FEDAI’s management consists of:</a:t>
            </a:r>
          </a:p>
          <a:p>
            <a:pPr marL="457200" indent="-457200">
              <a:buFont typeface="+mj-lt"/>
              <a:buAutoNum type="alphaLcPeriod"/>
            </a:pPr>
            <a:r>
              <a:rPr lang="en-IN" sz="2400" dirty="0"/>
              <a:t>Chairman.</a:t>
            </a:r>
          </a:p>
          <a:p>
            <a:pPr marL="457200" indent="-457200">
              <a:buFont typeface="+mj-lt"/>
              <a:buAutoNum type="alphaLcPeriod"/>
            </a:pPr>
            <a:r>
              <a:rPr lang="en-IN" sz="2400" dirty="0"/>
              <a:t>Vice-chairman.</a:t>
            </a:r>
          </a:p>
          <a:p>
            <a:pPr marL="457200" indent="-457200">
              <a:buFont typeface="+mj-lt"/>
              <a:buAutoNum type="alphaLcPeriod"/>
            </a:pPr>
            <a:r>
              <a:rPr lang="en-IN" sz="2400" dirty="0"/>
              <a:t>Additional Vice-chairman.</a:t>
            </a:r>
          </a:p>
          <a:p>
            <a:pPr marL="457200" indent="-457200">
              <a:buFont typeface="+mj-lt"/>
              <a:buAutoNum type="alphaLcPeriod"/>
            </a:pPr>
            <a:r>
              <a:rPr lang="en-IN" sz="2400" dirty="0"/>
              <a:t>Managing committee.</a:t>
            </a:r>
          </a:p>
          <a:p>
            <a:pPr marL="0" indent="0">
              <a:buNone/>
            </a:pPr>
            <a:r>
              <a:rPr lang="en-IN" sz="2400" b="1" dirty="0"/>
              <a:t>Functions </a:t>
            </a:r>
          </a:p>
          <a:p>
            <a:pPr marL="0" indent="0">
              <a:buNone/>
            </a:pPr>
            <a:r>
              <a:rPr lang="en-IN" sz="2400" b="1" dirty="0"/>
              <a:t> </a:t>
            </a:r>
            <a:r>
              <a:rPr lang="en-IN" sz="2400" dirty="0"/>
              <a:t>The following are the main functions performed by FEDAI:</a:t>
            </a:r>
          </a:p>
          <a:p>
            <a:pPr marL="0" indent="0">
              <a:buNone/>
            </a:pPr>
            <a:r>
              <a:rPr lang="en-IN" sz="2400" b="1" dirty="0"/>
              <a:t>1. Framing rules:</a:t>
            </a:r>
          </a:p>
          <a:p>
            <a:pPr marL="0" indent="0">
              <a:buNone/>
            </a:pPr>
            <a:r>
              <a:rPr lang="en-IN" sz="2400" b="1" dirty="0"/>
              <a:t> </a:t>
            </a:r>
            <a:r>
              <a:rPr lang="en-IN" sz="2400" dirty="0"/>
              <a:t>The FEDAI is the authority to frame rules for the conduct of foreign exchange business in India. All the member are required to abide by the rules framed by FEDAI.</a:t>
            </a:r>
          </a:p>
          <a:p>
            <a:pPr marL="0" indent="0">
              <a:buNone/>
            </a:pPr>
            <a:endParaRPr lang="en-IN" sz="2400" b="1" dirty="0"/>
          </a:p>
        </p:txBody>
      </p:sp>
    </p:spTree>
    <p:extLst>
      <p:ext uri="{BB962C8B-B14F-4D97-AF65-F5344CB8AC3E}">
        <p14:creationId xmlns:p14="http://schemas.microsoft.com/office/powerpoint/2010/main" val="4278232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D46B-CB28-4AAD-9EAF-71506BD43D2F}"/>
              </a:ext>
            </a:extLst>
          </p:cNvPr>
          <p:cNvSpPr>
            <a:spLocks noGrp="1"/>
          </p:cNvSpPr>
          <p:nvPr>
            <p:ph idx="1"/>
          </p:nvPr>
        </p:nvSpPr>
        <p:spPr>
          <a:xfrm>
            <a:off x="150921" y="124287"/>
            <a:ext cx="11727402" cy="6578354"/>
          </a:xfrm>
        </p:spPr>
        <p:txBody>
          <a:bodyPr>
            <a:normAutofit/>
          </a:bodyPr>
          <a:lstStyle/>
          <a:p>
            <a:pPr marL="0" indent="0">
              <a:buNone/>
            </a:pPr>
            <a:r>
              <a:rPr lang="en-IN" sz="2400" b="1" dirty="0"/>
              <a:t>2. Coordination:</a:t>
            </a:r>
          </a:p>
          <a:p>
            <a:pPr marL="0" indent="0">
              <a:buNone/>
            </a:pPr>
            <a:r>
              <a:rPr lang="en-IN" sz="2400" b="1" dirty="0"/>
              <a:t> </a:t>
            </a:r>
            <a:r>
              <a:rPr lang="en-IN" sz="2400" dirty="0"/>
              <a:t>The FEDAI coordinates with the RBI in the proper administration of exchange control.</a:t>
            </a:r>
          </a:p>
          <a:p>
            <a:pPr marL="0" indent="0">
              <a:buNone/>
            </a:pPr>
            <a:r>
              <a:rPr lang="en-IN" sz="2400" b="1" dirty="0"/>
              <a:t>3. Circulating information:</a:t>
            </a:r>
          </a:p>
          <a:p>
            <a:pPr marL="0" indent="0">
              <a:buNone/>
            </a:pPr>
            <a:r>
              <a:rPr lang="en-IN" sz="2400" b="1" dirty="0"/>
              <a:t>   </a:t>
            </a:r>
            <a:r>
              <a:rPr lang="en-IN" sz="2400" dirty="0"/>
              <a:t>The FEDAI circulates information about foreign exchange business, international trade etc. Which will be of use and interest to its member. It acts as a clearing house for exchange information among its members.</a:t>
            </a:r>
          </a:p>
          <a:p>
            <a:pPr marL="0" indent="0">
              <a:buNone/>
            </a:pPr>
            <a:r>
              <a:rPr lang="en-IN" sz="2400" b="1" dirty="0"/>
              <a:t>4. Training:</a:t>
            </a:r>
          </a:p>
          <a:p>
            <a:pPr marL="0" indent="0">
              <a:buNone/>
            </a:pPr>
            <a:r>
              <a:rPr lang="en-IN" sz="2400" b="1" dirty="0"/>
              <a:t>  </a:t>
            </a:r>
            <a:r>
              <a:rPr lang="en-IN" sz="2400" dirty="0"/>
              <a:t>The FEDAI assists member banks by acting as an advisor and assists with the training of personnel. It undertakes various sessions/workshops/seminars with the main objective of educating exporters in their day-to-day transactions with the banks.</a:t>
            </a:r>
            <a:endParaRPr lang="en-IN" sz="2400" b="1" dirty="0"/>
          </a:p>
        </p:txBody>
      </p:sp>
    </p:spTree>
    <p:extLst>
      <p:ext uri="{BB962C8B-B14F-4D97-AF65-F5344CB8AC3E}">
        <p14:creationId xmlns:p14="http://schemas.microsoft.com/office/powerpoint/2010/main" val="764731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D46B-CB28-4AAD-9EAF-71506BD43D2F}"/>
              </a:ext>
            </a:extLst>
          </p:cNvPr>
          <p:cNvSpPr>
            <a:spLocks noGrp="1"/>
          </p:cNvSpPr>
          <p:nvPr>
            <p:ph idx="1"/>
          </p:nvPr>
        </p:nvSpPr>
        <p:spPr>
          <a:xfrm>
            <a:off x="150921" y="124287"/>
            <a:ext cx="11727402" cy="6578354"/>
          </a:xfrm>
        </p:spPr>
        <p:txBody>
          <a:bodyPr>
            <a:normAutofit/>
          </a:bodyPr>
          <a:lstStyle/>
          <a:p>
            <a:pPr marL="0" indent="0">
              <a:buNone/>
            </a:pPr>
            <a:r>
              <a:rPr lang="en-IN" sz="2400" b="1" dirty="0"/>
              <a:t>Role and responsibilities of FEDAI:</a:t>
            </a:r>
          </a:p>
          <a:p>
            <a:pPr marL="457200" indent="-457200">
              <a:buFont typeface="+mj-lt"/>
              <a:buAutoNum type="arabicPeriod"/>
            </a:pPr>
            <a:r>
              <a:rPr lang="en-IN" sz="2400" dirty="0"/>
              <a:t>Formulation of FEDAI guidelines and FEDAI rules foreign exchange business.</a:t>
            </a:r>
          </a:p>
          <a:p>
            <a:pPr marL="457200" indent="-457200">
              <a:buFont typeface="+mj-lt"/>
              <a:buAutoNum type="arabicPeriod"/>
            </a:pPr>
            <a:r>
              <a:rPr lang="en-IN" sz="2400" dirty="0"/>
              <a:t>Training of bank personnel in the areas of foreign exchange business.</a:t>
            </a:r>
          </a:p>
          <a:p>
            <a:pPr marL="457200" indent="-457200">
              <a:buFont typeface="+mj-lt"/>
              <a:buAutoNum type="arabicPeriod"/>
            </a:pPr>
            <a:r>
              <a:rPr lang="en-IN" sz="2400" dirty="0"/>
              <a:t>Accreditation of foreign exchange brokers.</a:t>
            </a:r>
          </a:p>
          <a:p>
            <a:pPr marL="457200" indent="-457200">
              <a:buFont typeface="+mj-lt"/>
              <a:buAutoNum type="arabicPeriod"/>
            </a:pPr>
            <a:r>
              <a:rPr lang="en-IN" sz="2400" dirty="0"/>
              <a:t>Advising  or assisting member banks is settling issues or matters in their dealings.</a:t>
            </a:r>
          </a:p>
          <a:p>
            <a:pPr marL="457200" indent="-457200">
              <a:buFont typeface="+mj-lt"/>
              <a:buAutoNum type="arabicPeriod"/>
            </a:pPr>
            <a:r>
              <a:rPr lang="en-IN" sz="2400" dirty="0"/>
              <a:t>Representing member banks or government or RBI and other bodies.</a:t>
            </a:r>
          </a:p>
          <a:p>
            <a:pPr marL="457200" indent="-457200">
              <a:buFont typeface="+mj-lt"/>
              <a:buAutoNum type="arabicPeriod"/>
            </a:pPr>
            <a:r>
              <a:rPr lang="en-IN" sz="2400" dirty="0"/>
              <a:t>Announcement of daily and periodical rates to its member. </a:t>
            </a:r>
          </a:p>
          <a:p>
            <a:pPr marL="0" indent="0">
              <a:buNone/>
            </a:pPr>
            <a:r>
              <a:rPr lang="en-IN" sz="2400"/>
              <a:t>                               ********************************</a:t>
            </a:r>
            <a:endParaRPr lang="en-IN" sz="2400" dirty="0"/>
          </a:p>
        </p:txBody>
      </p:sp>
    </p:spTree>
    <p:extLst>
      <p:ext uri="{BB962C8B-B14F-4D97-AF65-F5344CB8AC3E}">
        <p14:creationId xmlns:p14="http://schemas.microsoft.com/office/powerpoint/2010/main" val="396072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5FAB5C-0266-4BCB-AB0E-D76EECD44830}"/>
              </a:ext>
            </a:extLst>
          </p:cNvPr>
          <p:cNvSpPr>
            <a:spLocks noGrp="1"/>
          </p:cNvSpPr>
          <p:nvPr>
            <p:ph idx="1"/>
          </p:nvPr>
        </p:nvSpPr>
        <p:spPr>
          <a:xfrm>
            <a:off x="71021" y="79899"/>
            <a:ext cx="11984855" cy="6622742"/>
          </a:xfrm>
        </p:spPr>
        <p:txBody>
          <a:bodyPr>
            <a:normAutofit fontScale="92500" lnSpcReduction="20000"/>
          </a:bodyPr>
          <a:lstStyle/>
          <a:p>
            <a:pPr marL="0" indent="0">
              <a:buNone/>
            </a:pPr>
            <a:r>
              <a:rPr lang="en-IN" sz="2600" b="1" dirty="0"/>
              <a:t>6. Physical Markets:</a:t>
            </a:r>
          </a:p>
          <a:p>
            <a:pPr marL="0" indent="0">
              <a:buNone/>
            </a:pPr>
            <a:r>
              <a:rPr lang="en-IN" sz="2600" dirty="0"/>
              <a:t>   It may be noted that in few cases, like Paris and Brussels, foreign exchange transaction takes place at a fixed place such as, the local stock exchange buildings.</a:t>
            </a:r>
            <a:endParaRPr lang="en-IN" sz="2600" b="1" dirty="0"/>
          </a:p>
          <a:p>
            <a:pPr marL="0" indent="0">
              <a:buNone/>
            </a:pPr>
            <a:r>
              <a:rPr lang="en-IN" sz="2600" b="1" dirty="0"/>
              <a:t>7. Types of foreign exchange market:</a:t>
            </a:r>
          </a:p>
          <a:p>
            <a:pPr marL="0" indent="0">
              <a:buNone/>
            </a:pPr>
            <a:r>
              <a:rPr lang="en-IN" sz="2600" dirty="0"/>
              <a:t> The Forex market can be classified into 2 types- Retail Forex market and wholesale Forex market.</a:t>
            </a:r>
          </a:p>
          <a:p>
            <a:pPr marL="0" indent="0">
              <a:buNone/>
            </a:pPr>
            <a:r>
              <a:rPr lang="en-IN" sz="2600" dirty="0"/>
              <a:t>  When individuals like, travellers, tourists, students and small entrepreneurs involved in exchange in foreign currency into home currency and vice versa. Such foreign exchange market is known as Retail foreign exchange market.</a:t>
            </a:r>
          </a:p>
          <a:p>
            <a:pPr marL="0" indent="0">
              <a:buNone/>
            </a:pPr>
            <a:r>
              <a:rPr lang="en-IN" sz="2600" dirty="0"/>
              <a:t>  In wholesale foreign exchange market, medium size and giant corporates are involved in foreign exchange transactions.</a:t>
            </a:r>
          </a:p>
          <a:p>
            <a:pPr marL="0" indent="0">
              <a:buNone/>
            </a:pPr>
            <a:r>
              <a:rPr lang="en-IN" sz="2600" dirty="0"/>
              <a:t> </a:t>
            </a:r>
            <a:r>
              <a:rPr lang="en-IN" sz="2600" b="1" dirty="0"/>
              <a:t>8. Factors influencing exchange rate:</a:t>
            </a:r>
          </a:p>
          <a:p>
            <a:pPr marL="0" indent="0">
              <a:buNone/>
            </a:pPr>
            <a:r>
              <a:rPr lang="en-IN" sz="2600" dirty="0"/>
              <a:t>  The foreign exchange market is influenced by variety of factors. It includes, economic policy of govt and economic condition of the country. Internal, regional and international political of the conditions have effect on currency market.</a:t>
            </a:r>
            <a:endParaRPr lang="en-IN" sz="2600" b="1" dirty="0"/>
          </a:p>
          <a:p>
            <a:pPr marL="0" indent="0">
              <a:buNone/>
            </a:pPr>
            <a:r>
              <a:rPr lang="en-IN" sz="2600" dirty="0"/>
              <a:t>  </a:t>
            </a:r>
          </a:p>
          <a:p>
            <a:pPr marL="0" indent="0">
              <a:buNone/>
            </a:pPr>
            <a:r>
              <a:rPr lang="en-IN" sz="2600" dirty="0"/>
              <a:t>      -------       --------             ---------</a:t>
            </a:r>
          </a:p>
          <a:p>
            <a:pPr marL="0" indent="0">
              <a:buNone/>
            </a:pPr>
            <a:endParaRPr lang="en-IN" sz="2400" b="1" dirty="0"/>
          </a:p>
          <a:p>
            <a:pPr marL="0" indent="0">
              <a:buNone/>
            </a:pPr>
            <a:endParaRPr lang="en-IN" sz="2400" dirty="0"/>
          </a:p>
        </p:txBody>
      </p:sp>
    </p:spTree>
    <p:extLst>
      <p:ext uri="{BB962C8B-B14F-4D97-AF65-F5344CB8AC3E}">
        <p14:creationId xmlns:p14="http://schemas.microsoft.com/office/powerpoint/2010/main" val="1738737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904B13-0404-49E9-A91A-EB931B81839E}"/>
              </a:ext>
            </a:extLst>
          </p:cNvPr>
          <p:cNvSpPr>
            <a:spLocks noGrp="1"/>
          </p:cNvSpPr>
          <p:nvPr>
            <p:ph idx="1"/>
          </p:nvPr>
        </p:nvSpPr>
        <p:spPr>
          <a:xfrm>
            <a:off x="71021" y="133165"/>
            <a:ext cx="11771791" cy="6374167"/>
          </a:xfrm>
        </p:spPr>
        <p:txBody>
          <a:bodyPr>
            <a:normAutofit/>
          </a:bodyPr>
          <a:lstStyle/>
          <a:p>
            <a:pPr marL="0" indent="0">
              <a:buNone/>
            </a:pPr>
            <a:r>
              <a:rPr lang="en-IN" sz="2800" b="1" dirty="0"/>
              <a:t>Participants of the foreign exchange market:</a:t>
            </a:r>
          </a:p>
          <a:p>
            <a:pPr marL="0" indent="0">
              <a:buNone/>
            </a:pPr>
            <a:r>
              <a:rPr lang="en-IN" sz="2400" b="1" dirty="0"/>
              <a:t>1. Commercial banks:</a:t>
            </a:r>
          </a:p>
          <a:p>
            <a:pPr marL="0" indent="0">
              <a:buNone/>
            </a:pPr>
            <a:r>
              <a:rPr lang="en-IN" sz="2400" dirty="0"/>
              <a:t> They occupy important position in the foreign exchange market. They operate by buying and selling foreign currency for their clients. </a:t>
            </a:r>
          </a:p>
          <a:p>
            <a:pPr marL="0" indent="0">
              <a:buNone/>
            </a:pPr>
            <a:r>
              <a:rPr lang="en-IN" sz="2400" dirty="0"/>
              <a:t>   For scale transaction banks may deal directly among themselves. But for smaller transactions, the intermediation of foreign exchange brokers may be used.</a:t>
            </a:r>
          </a:p>
          <a:p>
            <a:pPr marL="0" indent="0">
              <a:buNone/>
            </a:pPr>
            <a:r>
              <a:rPr lang="en-IN" sz="2400" dirty="0"/>
              <a:t>   For the banks foreign exchange dealing is a specialized activity with good potential for profit. To carryout foreign transactions banks have to keep sufficient stocks of foreign exchange. These are kept in the form of bank accounts abroad.</a:t>
            </a:r>
          </a:p>
          <a:p>
            <a:pPr marL="0" indent="0">
              <a:buNone/>
            </a:pPr>
            <a:r>
              <a:rPr lang="en-IN" sz="2400" b="1" dirty="0"/>
              <a:t>2. Corporates and Entrepreneurs:</a:t>
            </a:r>
          </a:p>
          <a:p>
            <a:pPr marL="0" indent="0">
              <a:buNone/>
            </a:pPr>
            <a:r>
              <a:rPr lang="en-IN" sz="2400" dirty="0"/>
              <a:t>    Corporates are the players in the foreign exchange market to satisfy their need of payment in foreign currency towards import of goods and services.</a:t>
            </a:r>
          </a:p>
          <a:p>
            <a:pPr marL="0" indent="0">
              <a:buNone/>
            </a:pPr>
            <a:r>
              <a:rPr lang="en-IN" sz="2400" dirty="0"/>
              <a:t>   Corporates comprise of business houses, international investors and MNCs. They operate in the foreign exchange market to meet their trade or investment needs.</a:t>
            </a:r>
          </a:p>
          <a:p>
            <a:pPr marL="0" indent="0">
              <a:buNone/>
            </a:pPr>
            <a:endParaRPr lang="en-IN" sz="2400" dirty="0"/>
          </a:p>
          <a:p>
            <a:pPr marL="0" indent="0">
              <a:buNone/>
            </a:pPr>
            <a:endParaRPr lang="en-IN" sz="2400" b="1" dirty="0"/>
          </a:p>
        </p:txBody>
      </p:sp>
    </p:spTree>
    <p:extLst>
      <p:ext uri="{BB962C8B-B14F-4D97-AF65-F5344CB8AC3E}">
        <p14:creationId xmlns:p14="http://schemas.microsoft.com/office/powerpoint/2010/main" val="9229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904B13-0404-49E9-A91A-EB931B81839E}"/>
              </a:ext>
            </a:extLst>
          </p:cNvPr>
          <p:cNvSpPr>
            <a:spLocks noGrp="1"/>
          </p:cNvSpPr>
          <p:nvPr>
            <p:ph idx="1"/>
          </p:nvPr>
        </p:nvSpPr>
        <p:spPr>
          <a:xfrm>
            <a:off x="97654" y="97655"/>
            <a:ext cx="11904956" cy="6640496"/>
          </a:xfrm>
        </p:spPr>
        <p:txBody>
          <a:bodyPr>
            <a:normAutofit fontScale="55000" lnSpcReduction="20000"/>
          </a:bodyPr>
          <a:lstStyle/>
          <a:p>
            <a:pPr marL="0" indent="0">
              <a:buNone/>
            </a:pPr>
            <a:r>
              <a:rPr lang="en-IN" sz="4400" b="1" dirty="0"/>
              <a:t>3. Foreign exchange brokers:</a:t>
            </a:r>
          </a:p>
          <a:p>
            <a:pPr marL="0" indent="0">
              <a:buNone/>
            </a:pPr>
            <a:r>
              <a:rPr lang="en-IN" sz="4400" dirty="0"/>
              <a:t>    They do not buy or sell foreign currency on their own account. They work as link between buyers and sellers of foreign currencies. They are the major sources of market information. They earn only the fee in the form of brokerage charges.</a:t>
            </a:r>
          </a:p>
          <a:p>
            <a:pPr marL="0" indent="0">
              <a:buNone/>
            </a:pPr>
            <a:r>
              <a:rPr lang="en-IN" sz="4400" dirty="0"/>
              <a:t>    It is through the foreign exchange brokers that commercial banks undertake their foreign exchange inflows among themselves.</a:t>
            </a:r>
          </a:p>
          <a:p>
            <a:pPr marL="0" indent="0">
              <a:buNone/>
            </a:pPr>
            <a:r>
              <a:rPr lang="en-IN" sz="4400" b="1" dirty="0"/>
              <a:t>4.Central Banks:</a:t>
            </a:r>
          </a:p>
          <a:p>
            <a:pPr marL="0" indent="0">
              <a:buNone/>
            </a:pPr>
            <a:r>
              <a:rPr lang="en-IN" sz="4400" dirty="0"/>
              <a:t>    The central bank of a country also takes part in the foreign exchange market. It act as the “custodian  of foreign exchange reserves of its country.” it also manages exchange control. It intervenes in the foreign exchange market in order to stabilize the exchange rate of the country’s currency.</a:t>
            </a:r>
          </a:p>
          <a:p>
            <a:pPr marL="0" indent="0">
              <a:buNone/>
            </a:pPr>
            <a:r>
              <a:rPr lang="en-IN" sz="4400" dirty="0"/>
              <a:t>  In addition, the central banks buy and sells foreign exchange. When the rate market  of currency reaches the upper line, the central bank increases the sale of it’s currency in exchange for other currencies. On the other hand, when  the market rate of currency reaches the lower line, the central bank buys it’s currency and  sells foreign currencies</a:t>
            </a:r>
          </a:p>
          <a:p>
            <a:pPr marL="0" indent="0">
              <a:buNone/>
            </a:pPr>
            <a:endParaRPr lang="en-IN" sz="3400" dirty="0"/>
          </a:p>
          <a:p>
            <a:pPr marL="0" indent="0">
              <a:buNone/>
            </a:pPr>
            <a:endParaRPr lang="en-IN" sz="3400" dirty="0"/>
          </a:p>
          <a:p>
            <a:pPr marL="0" indent="0">
              <a:buNone/>
            </a:pPr>
            <a:r>
              <a:rPr lang="en-IN" sz="3400" b="1" dirty="0"/>
              <a:t>   </a:t>
            </a:r>
          </a:p>
          <a:p>
            <a:pPr marL="457200" indent="-457200">
              <a:buAutoNum type="arabicPeriod" startAt="4"/>
            </a:pPr>
            <a:endParaRPr lang="en-IN" sz="2400" b="1" dirty="0"/>
          </a:p>
        </p:txBody>
      </p:sp>
    </p:spTree>
    <p:extLst>
      <p:ext uri="{BB962C8B-B14F-4D97-AF65-F5344CB8AC3E}">
        <p14:creationId xmlns:p14="http://schemas.microsoft.com/office/powerpoint/2010/main" val="3919428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D00FB-0659-4194-A7FC-F6949B4429E1}"/>
              </a:ext>
            </a:extLst>
          </p:cNvPr>
          <p:cNvSpPr>
            <a:spLocks noGrp="1"/>
          </p:cNvSpPr>
          <p:nvPr>
            <p:ph idx="1"/>
          </p:nvPr>
        </p:nvSpPr>
        <p:spPr>
          <a:xfrm>
            <a:off x="257452" y="150921"/>
            <a:ext cx="11780667" cy="6427432"/>
          </a:xfrm>
        </p:spPr>
        <p:txBody>
          <a:bodyPr>
            <a:normAutofit/>
          </a:bodyPr>
          <a:lstStyle/>
          <a:p>
            <a:pPr marL="0" indent="0">
              <a:buNone/>
            </a:pPr>
            <a:r>
              <a:rPr lang="en-IN" sz="2400" b="1" dirty="0"/>
              <a:t>5. Non bank foreign exchange companies:</a:t>
            </a:r>
          </a:p>
          <a:p>
            <a:pPr marL="0" indent="0">
              <a:buNone/>
            </a:pPr>
            <a:r>
              <a:rPr lang="en-IN" sz="2400" dirty="0"/>
              <a:t>  These companies offer currency exchange &amp; international payments to private individuals and companies. These companies offer better exchange rates or cheaper payments than the customer’s banks.</a:t>
            </a:r>
          </a:p>
          <a:p>
            <a:pPr marL="0" indent="0">
              <a:buNone/>
            </a:pPr>
            <a:r>
              <a:rPr lang="en-IN" sz="2400" b="1" dirty="0"/>
              <a:t>6. Money transfer remittance companies:</a:t>
            </a:r>
          </a:p>
          <a:p>
            <a:pPr marL="0" indent="0">
              <a:buNone/>
            </a:pPr>
            <a:r>
              <a:rPr lang="en-IN" sz="2400" dirty="0"/>
              <a:t>  These companies also perform high volume low value transfers generally by economic migrants back to their home country. The largest and best known provided is Western Union with 3,45,000 agents, followed by UAE exchange.</a:t>
            </a:r>
          </a:p>
          <a:p>
            <a:pPr marL="0" indent="0">
              <a:buNone/>
            </a:pPr>
            <a:r>
              <a:rPr lang="en-IN" sz="2400" b="1" dirty="0"/>
              <a:t>7. Foreign exchange banks:</a:t>
            </a:r>
          </a:p>
          <a:p>
            <a:pPr marL="0" indent="0">
              <a:buNone/>
            </a:pPr>
            <a:r>
              <a:rPr lang="en-IN" sz="2400" dirty="0"/>
              <a:t> They are joint stock banks incorporated in foreign countries and operating in the other countries. They are engaged mainly in the financing of foreign trade. In India, there are 30 foreign exchange banks.</a:t>
            </a:r>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b="1" dirty="0"/>
          </a:p>
        </p:txBody>
      </p:sp>
    </p:spTree>
    <p:extLst>
      <p:ext uri="{BB962C8B-B14F-4D97-AF65-F5344CB8AC3E}">
        <p14:creationId xmlns:p14="http://schemas.microsoft.com/office/powerpoint/2010/main" val="138036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D00FB-0659-4194-A7FC-F6949B4429E1}"/>
              </a:ext>
            </a:extLst>
          </p:cNvPr>
          <p:cNvSpPr>
            <a:spLocks noGrp="1"/>
          </p:cNvSpPr>
          <p:nvPr>
            <p:ph idx="1"/>
          </p:nvPr>
        </p:nvSpPr>
        <p:spPr>
          <a:xfrm>
            <a:off x="88778" y="106532"/>
            <a:ext cx="11949342" cy="6751468"/>
          </a:xfrm>
        </p:spPr>
        <p:txBody>
          <a:bodyPr>
            <a:normAutofit fontScale="92500"/>
          </a:bodyPr>
          <a:lstStyle/>
          <a:p>
            <a:pPr marL="0" indent="0">
              <a:buNone/>
            </a:pPr>
            <a:r>
              <a:rPr lang="en-IN" sz="3000" b="1" dirty="0"/>
              <a:t>Functions of foreign exchange market:</a:t>
            </a:r>
          </a:p>
          <a:p>
            <a:pPr marL="0" indent="0">
              <a:buNone/>
            </a:pPr>
            <a:r>
              <a:rPr lang="en-IN" sz="2400" b="1" dirty="0"/>
              <a:t>1. Transfer function:</a:t>
            </a:r>
          </a:p>
          <a:p>
            <a:pPr marL="0" indent="0">
              <a:buNone/>
            </a:pPr>
            <a:r>
              <a:rPr lang="en-IN" sz="2400" dirty="0"/>
              <a:t>    The most importance function of the foreign exchange market is the transfer of purchasing power from one country to another and converting one currency to another. The rate at which one currency is converted into another is called the exchange rate.</a:t>
            </a:r>
          </a:p>
          <a:p>
            <a:pPr marL="0" indent="0">
              <a:buNone/>
            </a:pPr>
            <a:r>
              <a:rPr lang="en-IN" sz="2400" dirty="0"/>
              <a:t>  The foreign exchange market perform the transfer function by using a variety of credit instrument. Such as,  telegraphic transfers, mail transfers bank drafts, foreign bills etc.</a:t>
            </a:r>
          </a:p>
          <a:p>
            <a:pPr marL="0" indent="0">
              <a:buNone/>
            </a:pPr>
            <a:r>
              <a:rPr lang="en-IN" sz="2400" b="1" dirty="0"/>
              <a:t>Recent development:</a:t>
            </a:r>
          </a:p>
          <a:p>
            <a:pPr marL="0" indent="0">
              <a:buNone/>
            </a:pPr>
            <a:r>
              <a:rPr lang="en-IN" sz="2400" dirty="0"/>
              <a:t> Some of the important recent developments taken place in transferring purchasing power from one country to another are,</a:t>
            </a:r>
          </a:p>
          <a:p>
            <a:pPr marL="0" indent="0">
              <a:buNone/>
            </a:pPr>
            <a:r>
              <a:rPr lang="en-IN" sz="2400" b="1" dirty="0"/>
              <a:t>a. SWIFT:</a:t>
            </a:r>
          </a:p>
          <a:p>
            <a:pPr marL="0" indent="0">
              <a:buNone/>
            </a:pPr>
            <a:r>
              <a:rPr lang="en-IN" sz="2400" dirty="0"/>
              <a:t> </a:t>
            </a:r>
            <a:r>
              <a:rPr lang="en-IN" sz="2400" b="1" dirty="0"/>
              <a:t>The Society of World-wide Interbank Financial Transactions </a:t>
            </a:r>
            <a:r>
              <a:rPr lang="en-IN" sz="2400" dirty="0"/>
              <a:t>is a co-operative society registered in Brussels, Belgium and about 250 banks situated in Europe and North America are its members. Few selected banks in India have became its members. SWIFT network supports to transmit  the  information relating to messages and support to foreign exchange transactions.</a:t>
            </a:r>
          </a:p>
        </p:txBody>
      </p:sp>
    </p:spTree>
    <p:extLst>
      <p:ext uri="{BB962C8B-B14F-4D97-AF65-F5344CB8AC3E}">
        <p14:creationId xmlns:p14="http://schemas.microsoft.com/office/powerpoint/2010/main" val="390085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D00FB-0659-4194-A7FC-F6949B4429E1}"/>
              </a:ext>
            </a:extLst>
          </p:cNvPr>
          <p:cNvSpPr>
            <a:spLocks noGrp="1"/>
          </p:cNvSpPr>
          <p:nvPr>
            <p:ph idx="1"/>
          </p:nvPr>
        </p:nvSpPr>
        <p:spPr>
          <a:xfrm>
            <a:off x="79900" y="150920"/>
            <a:ext cx="11958220" cy="6707079"/>
          </a:xfrm>
        </p:spPr>
        <p:txBody>
          <a:bodyPr>
            <a:normAutofit/>
          </a:bodyPr>
          <a:lstStyle/>
          <a:p>
            <a:pPr marL="0" indent="0">
              <a:buNone/>
            </a:pPr>
            <a:r>
              <a:rPr lang="en-IN" sz="2400" b="1" dirty="0"/>
              <a:t>b. CHIPS:</a:t>
            </a:r>
          </a:p>
          <a:p>
            <a:pPr marL="0" indent="0">
              <a:buNone/>
            </a:pPr>
            <a:r>
              <a:rPr lang="en-IN" sz="2400" dirty="0"/>
              <a:t>   It means ‘</a:t>
            </a:r>
            <a:r>
              <a:rPr lang="en-IN" sz="2400" b="1" dirty="0"/>
              <a:t>Clearing House Inter-bank Payment  System</a:t>
            </a:r>
            <a:r>
              <a:rPr lang="en-IN" sz="2400" dirty="0"/>
              <a:t>’. It is  an electronic payment system. It is owned by 12 private commercial banks constituting the New York clearing house association. It is the world largest foreign exchange payment system.</a:t>
            </a:r>
          </a:p>
          <a:p>
            <a:pPr marL="0" indent="0">
              <a:buNone/>
            </a:pPr>
            <a:r>
              <a:rPr lang="en-IN" sz="2400" b="1" dirty="0"/>
              <a:t>c. CHAPS:</a:t>
            </a:r>
          </a:p>
          <a:p>
            <a:pPr marL="0" indent="0">
              <a:buNone/>
            </a:pPr>
            <a:r>
              <a:rPr lang="en-IN" sz="2400" dirty="0"/>
              <a:t>It represents ‘</a:t>
            </a:r>
            <a:r>
              <a:rPr lang="en-IN" sz="2400" b="1" dirty="0"/>
              <a:t>Clearing House Automated Payments System</a:t>
            </a:r>
            <a:r>
              <a:rPr lang="en-IN" sz="2400" dirty="0"/>
              <a:t>’ It is an electronic payment system  among the banks at London and other countries.</a:t>
            </a:r>
          </a:p>
          <a:p>
            <a:pPr marL="0" indent="0">
              <a:buNone/>
            </a:pPr>
            <a:r>
              <a:rPr lang="en-IN" sz="2400" b="1" dirty="0"/>
              <a:t>d. Fed Wire:</a:t>
            </a:r>
          </a:p>
          <a:p>
            <a:pPr marL="0" indent="0">
              <a:buNone/>
            </a:pPr>
            <a:r>
              <a:rPr lang="en-IN" sz="2400" dirty="0"/>
              <a:t> The Fed Wire System has been developed by the federal reserve system of U.S.A in order to satisfy the need of domestic payments, interbank transfers etc.</a:t>
            </a:r>
          </a:p>
          <a:p>
            <a:pPr marL="0" indent="0">
              <a:buNone/>
            </a:pPr>
            <a:r>
              <a:rPr lang="en-IN" sz="2400" dirty="0"/>
              <a:t> It is a communication network that links more than 7000 banks of the Federal Reserve Banks.</a:t>
            </a:r>
          </a:p>
          <a:p>
            <a:pPr marL="0" indent="0">
              <a:buNone/>
            </a:pPr>
            <a:endParaRPr lang="en-IN" sz="2400" dirty="0"/>
          </a:p>
        </p:txBody>
      </p:sp>
    </p:spTree>
    <p:extLst>
      <p:ext uri="{BB962C8B-B14F-4D97-AF65-F5344CB8AC3E}">
        <p14:creationId xmlns:p14="http://schemas.microsoft.com/office/powerpoint/2010/main" val="1109696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D00FB-0659-4194-A7FC-F6949B4429E1}"/>
              </a:ext>
            </a:extLst>
          </p:cNvPr>
          <p:cNvSpPr>
            <a:spLocks noGrp="1"/>
          </p:cNvSpPr>
          <p:nvPr>
            <p:ph idx="1"/>
          </p:nvPr>
        </p:nvSpPr>
        <p:spPr>
          <a:xfrm>
            <a:off x="124288" y="142043"/>
            <a:ext cx="11913832" cy="6436310"/>
          </a:xfrm>
        </p:spPr>
        <p:txBody>
          <a:bodyPr>
            <a:normAutofit lnSpcReduction="10000"/>
          </a:bodyPr>
          <a:lstStyle/>
          <a:p>
            <a:pPr marL="0" indent="0">
              <a:buNone/>
            </a:pPr>
            <a:r>
              <a:rPr lang="en-IN" sz="2400" b="1" dirty="0"/>
              <a:t>2. Credit function:</a:t>
            </a:r>
          </a:p>
          <a:p>
            <a:pPr marL="0" indent="0">
              <a:buNone/>
            </a:pPr>
            <a:r>
              <a:rPr lang="en-IN" sz="2400" b="1" dirty="0"/>
              <a:t>    </a:t>
            </a:r>
            <a:r>
              <a:rPr lang="en-IN" sz="2400" dirty="0"/>
              <a:t>The foreign exchange market performs the credit function both nationally and internationally to promote foreign trade.</a:t>
            </a:r>
          </a:p>
          <a:p>
            <a:pPr marL="0" indent="0">
              <a:buNone/>
            </a:pPr>
            <a:r>
              <a:rPr lang="en-IN" sz="2400" b="1" dirty="0"/>
              <a:t>   </a:t>
            </a:r>
            <a:r>
              <a:rPr lang="en-IN" sz="2400" dirty="0"/>
              <a:t>The important function performed by the foreign exchange department of a bank is providing credit facilities to the exporter and importers.</a:t>
            </a:r>
          </a:p>
          <a:p>
            <a:pPr marL="0" indent="0">
              <a:buNone/>
            </a:pPr>
            <a:r>
              <a:rPr lang="en-IN" sz="2400" b="1" dirty="0"/>
              <a:t>a. Export credit:</a:t>
            </a:r>
          </a:p>
          <a:p>
            <a:pPr marL="0" indent="0">
              <a:buNone/>
            </a:pPr>
            <a:r>
              <a:rPr lang="en-IN" sz="2400" b="1" dirty="0"/>
              <a:t>  </a:t>
            </a:r>
            <a:r>
              <a:rPr lang="en-IN" sz="2400" dirty="0"/>
              <a:t>Commercial banks provides 2 types of export credit. They are</a:t>
            </a:r>
          </a:p>
          <a:p>
            <a:pPr marL="514350" indent="-514350">
              <a:buAutoNum type="romanLcPeriod"/>
            </a:pPr>
            <a:r>
              <a:rPr lang="en-IN" sz="2400" dirty="0"/>
              <a:t>Pre-shipment credit</a:t>
            </a:r>
          </a:p>
          <a:p>
            <a:pPr marL="514350" indent="-514350">
              <a:buAutoNum type="romanLcPeriod"/>
            </a:pPr>
            <a:r>
              <a:rPr lang="en-IN" sz="2400" dirty="0"/>
              <a:t>Post-shipment credit</a:t>
            </a:r>
          </a:p>
          <a:p>
            <a:pPr marL="0" indent="0">
              <a:buNone/>
            </a:pPr>
            <a:r>
              <a:rPr lang="en-IN" sz="2400" b="1" dirty="0"/>
              <a:t>b. Import Credit:</a:t>
            </a:r>
          </a:p>
          <a:p>
            <a:pPr marL="0" indent="0">
              <a:buNone/>
            </a:pPr>
            <a:r>
              <a:rPr lang="en-IN" sz="2400" b="1" dirty="0"/>
              <a:t> </a:t>
            </a:r>
            <a:r>
              <a:rPr lang="en-IN" sz="2400" dirty="0"/>
              <a:t>To finance imports, the foreign exchange department of a bank issue letters of credit on behalf of their importer-customers. The importers will be financed in the following two forms:</a:t>
            </a:r>
          </a:p>
          <a:p>
            <a:pPr marL="0" indent="0">
              <a:buNone/>
            </a:pPr>
            <a:r>
              <a:rPr lang="en-IN" sz="2400" dirty="0"/>
              <a:t>a.  Cash credit or loan</a:t>
            </a:r>
          </a:p>
          <a:p>
            <a:pPr marL="0" indent="0">
              <a:buNone/>
            </a:pPr>
            <a:r>
              <a:rPr lang="en-IN" sz="2400" dirty="0"/>
              <a:t>b.  Pledge or  mortgage of the items imported. </a:t>
            </a:r>
          </a:p>
        </p:txBody>
      </p:sp>
    </p:spTree>
    <p:extLst>
      <p:ext uri="{BB962C8B-B14F-4D97-AF65-F5344CB8AC3E}">
        <p14:creationId xmlns:p14="http://schemas.microsoft.com/office/powerpoint/2010/main" val="23320537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770</TotalTime>
  <Words>3374</Words>
  <Application>Microsoft Office PowerPoint</Application>
  <PresentationFormat>Widescreen</PresentationFormat>
  <Paragraphs>381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Chandrashekar Poojary</dc:creator>
  <cp:lastModifiedBy>Chandrashekar Poojary</cp:lastModifiedBy>
  <cp:revision>105</cp:revision>
  <dcterms:created xsi:type="dcterms:W3CDTF">2020-02-12T02:03:22Z</dcterms:created>
  <dcterms:modified xsi:type="dcterms:W3CDTF">2020-03-04T03:06:05Z</dcterms:modified>
</cp:coreProperties>
</file>